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2"/>
  </p:notesMasterIdLst>
  <p:sldIdLst>
    <p:sldId id="311" r:id="rId3"/>
    <p:sldId id="312" r:id="rId4"/>
    <p:sldId id="313" r:id="rId5"/>
    <p:sldId id="314" r:id="rId6"/>
    <p:sldId id="315" r:id="rId7"/>
    <p:sldId id="316" r:id="rId8"/>
    <p:sldId id="317" r:id="rId9"/>
    <p:sldId id="260" r:id="rId10"/>
    <p:sldId id="259"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4" r:id="rId24"/>
    <p:sldId id="275" r:id="rId25"/>
    <p:sldId id="276" r:id="rId26"/>
    <p:sldId id="277" r:id="rId27"/>
    <p:sldId id="281" r:id="rId28"/>
    <p:sldId id="282" r:id="rId29"/>
    <p:sldId id="283" r:id="rId30"/>
    <p:sldId id="319" r:id="rId31"/>
    <p:sldId id="284" r:id="rId32"/>
    <p:sldId id="318"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302" r:id="rId46"/>
    <p:sldId id="303" r:id="rId47"/>
    <p:sldId id="304" r:id="rId48"/>
    <p:sldId id="305" r:id="rId49"/>
    <p:sldId id="310" r:id="rId50"/>
    <p:sldId id="309" r:id="rId51"/>
  </p:sldIdLst>
  <p:sldSz cx="9144000" cy="6858000" type="screen4x3"/>
  <p:notesSz cx="6858000" cy="9144000"/>
  <p:embeddedFontLst>
    <p:embeddedFont>
      <p:font typeface="Calibri" panose="020F0502020204030204" pitchFamily="34" charset="0"/>
      <p:regular r:id="rId53"/>
      <p:bold r:id="rId54"/>
      <p:italic r:id="rId55"/>
      <p:boldItalic r:id="rId56"/>
    </p:embeddedFont>
    <p:embeddedFont>
      <p:font typeface="Constantia" panose="02030602050306030303" pitchFamily="18"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gwTetVcpYEOgBD+xnKr9r1AbaFv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2" autoAdjust="0"/>
    <p:restoredTop sz="94660"/>
  </p:normalViewPr>
  <p:slideViewPr>
    <p:cSldViewPr snapToGrid="0">
      <p:cViewPr varScale="1">
        <p:scale>
          <a:sx n="68" d="100"/>
          <a:sy n="68" d="100"/>
        </p:scale>
        <p:origin x="13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527-45B1-8EC4-EC27D268A80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527-45B1-8EC4-EC27D268A80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527-45B1-8EC4-EC27D268A80A}"/>
            </c:ext>
          </c:extLst>
        </c:ser>
        <c:dLbls>
          <c:showLegendKey val="0"/>
          <c:showVal val="0"/>
          <c:showCatName val="0"/>
          <c:showSerName val="0"/>
          <c:showPercent val="0"/>
          <c:showBubbleSize val="0"/>
        </c:dLbls>
        <c:gapWidth val="219"/>
        <c:overlap val="-27"/>
        <c:axId val="1483254704"/>
        <c:axId val="1483255120"/>
      </c:barChart>
      <c:catAx>
        <c:axId val="148325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3255120"/>
        <c:crosses val="autoZero"/>
        <c:auto val="1"/>
        <c:lblAlgn val="ctr"/>
        <c:lblOffset val="100"/>
        <c:noMultiLvlLbl val="0"/>
      </c:catAx>
      <c:valAx>
        <c:axId val="1483255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3254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4b86f6f1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54b86f6f1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
              <a:t>We’re going over fundamentals first just to ground the following activities- these skills should be employed throughout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is going to be a very interactive workshop - structured with bits of slides followed by activities. When we’re up here putting things on slides we want you to be engaged- communicate with us. So I’m going to start with a question - If you were going to come up with the two most fundamental rules for effective science communiction- or just communication period- what would you come up with</a:t>
            </a:r>
            <a:endParaRPr/>
          </a:p>
        </p:txBody>
      </p:sp>
      <p:sp>
        <p:nvSpPr>
          <p:cNvPr id="394" name="Google Shape;394;g54b86f6f1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0fd93d98c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60fd93d98c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Science communication is a skill that you will use time and time again, throughout your career and your life. </a:t>
            </a:r>
            <a:endParaRPr/>
          </a:p>
          <a:p>
            <a:pPr marL="0" lvl="0" indent="0" algn="l" rtl="0">
              <a:lnSpc>
                <a:spcPct val="100000"/>
              </a:lnSpc>
              <a:spcBef>
                <a:spcPts val="0"/>
              </a:spcBef>
              <a:spcAft>
                <a:spcPts val="0"/>
              </a:spcAft>
              <a:buSzPts val="1400"/>
              <a:buNone/>
            </a:pPr>
            <a:r>
              <a:rPr lang="en-US"/>
              <a:t>No matter where you go after you finish your degree, you will have to communicate your science to other scientists (co-workers) and non-scientists (employees, bosses, etc.)</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If you can’t communicate your research effectively, even amongst your peers, its benefits may go unrealized. </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endParaRPr/>
          </a:p>
        </p:txBody>
      </p:sp>
      <p:sp>
        <p:nvSpPr>
          <p:cNvPr id="211" name="Google Shape;211;g60fd93d98c_0_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bf75c6f57_0_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7bf75c6f57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***Conor (Bring markers)</a:t>
            </a:r>
            <a:endParaRPr/>
          </a:p>
          <a:p>
            <a:pPr marL="0" marR="0" lvl="0" indent="0" algn="l" rtl="0">
              <a:lnSpc>
                <a:spcPct val="100000"/>
              </a:lnSpc>
              <a:spcBef>
                <a:spcPts val="0"/>
              </a:spcBef>
              <a:spcAft>
                <a:spcPts val="0"/>
              </a:spcAft>
              <a:buNone/>
            </a:pPr>
            <a:r>
              <a:rPr lang="en-US"/>
              <a:t>Start at 3:12 (5 min)</a:t>
            </a:r>
            <a:endParaRPr/>
          </a:p>
          <a:p>
            <a:pPr marL="171450" marR="0" lvl="0" indent="-171450" algn="l" rtl="0">
              <a:lnSpc>
                <a:spcPct val="100000"/>
              </a:lnSpc>
              <a:spcBef>
                <a:spcPts val="0"/>
              </a:spcBef>
              <a:spcAft>
                <a:spcPts val="0"/>
              </a:spcAft>
              <a:buClr>
                <a:schemeClr val="dk1"/>
              </a:buClr>
              <a:buSzPts val="1200"/>
              <a:buFont typeface="Arial"/>
              <a:buChar char="•"/>
            </a:pPr>
            <a:r>
              <a:rPr lang="en-US"/>
              <a:t>It’s concise and efficient </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jargon word is often the most accurate word to use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Using jargon makes us feel like we are part of the club -</a:t>
            </a:r>
            <a:r>
              <a:rPr lang="en-US"/>
              <a:t> it provides a sense of credibility to our audience.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HABIT!!!!!!  </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forget that certain words are jargon.  </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want to sound like we know what we are talking about. </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Intimidate into belief.</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Efficient- it is easier to summarize in less words</a:t>
            </a:r>
            <a:endParaRPr sz="1200" b="0" i="0" u="none" strike="noStrike" cap="none">
              <a:solidFill>
                <a:schemeClr val="dk1"/>
              </a:solidFill>
              <a:latin typeface="Calibri"/>
              <a:ea typeface="Calibri"/>
              <a:cs typeface="Calibri"/>
              <a:sym typeface="Calibri"/>
            </a:endParaRPr>
          </a:p>
        </p:txBody>
      </p:sp>
      <p:sp>
        <p:nvSpPr>
          <p:cNvPr id="220" name="Google Shape;220;g7bf75c6f57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bf75c6f57_2_9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7bf75c6f57_2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***Conor</a:t>
            </a:r>
            <a:endParaRPr/>
          </a:p>
          <a:p>
            <a:pPr marL="0" marR="0" lvl="0" indent="0" algn="l" rtl="0">
              <a:lnSpc>
                <a:spcPct val="100000"/>
              </a:lnSpc>
              <a:spcBef>
                <a:spcPts val="0"/>
              </a:spcBef>
              <a:spcAft>
                <a:spcPts val="0"/>
              </a:spcAft>
              <a:buSzPts val="1400"/>
              <a:buNone/>
            </a:pPr>
            <a:r>
              <a:rPr lang="en-US"/>
              <a:t>Technical terms: self-explanatory, (e.g. title of you Ph.D. thesis)!</a:t>
            </a:r>
            <a:endParaRPr/>
          </a:p>
          <a:p>
            <a:pPr marL="0" marR="0" lvl="0" indent="0" algn="l" rtl="0">
              <a:lnSpc>
                <a:spcPct val="100000"/>
              </a:lnSpc>
              <a:spcBef>
                <a:spcPts val="0"/>
              </a:spcBef>
              <a:spcAft>
                <a:spcPts val="0"/>
              </a:spcAft>
              <a:buSzPts val="1400"/>
              <a:buNone/>
            </a:pPr>
            <a:r>
              <a:rPr lang="en-US"/>
              <a:t>Units and Equations (this meshes with multiple meanings, e.g. mean (emotion) and mean (mathematical average)</a:t>
            </a:r>
            <a:endParaRPr/>
          </a:p>
          <a:p>
            <a:pPr marL="0" marR="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Multiple Meanings</a:t>
            </a:r>
            <a:r>
              <a:rPr lang="en-US"/>
              <a:t> </a:t>
            </a: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28" name="Google Shape;228;g7bf75c6f57_2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34c8985c1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634c8985c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***Conor</a:t>
            </a:r>
            <a:endParaRPr dirty="0"/>
          </a:p>
          <a:p>
            <a:pPr marL="0" lvl="0" indent="0" algn="l" rtl="0">
              <a:lnSpc>
                <a:spcPct val="100000"/>
              </a:lnSpc>
              <a:spcBef>
                <a:spcPts val="0"/>
              </a:spcBef>
              <a:spcAft>
                <a:spcPts val="0"/>
              </a:spcAft>
              <a:buSzPts val="1400"/>
              <a:buNone/>
            </a:pPr>
            <a:r>
              <a:rPr lang="en-US" dirty="0"/>
              <a:t>Blue: Jargon your familiar with (from </a:t>
            </a:r>
            <a:r>
              <a:rPr lang="en-US" dirty="0" err="1"/>
              <a:t>MoLES</a:t>
            </a:r>
            <a:r>
              <a:rPr lang="en-US" dirty="0"/>
              <a:t> website) Red: Jargon I’m familiar with (from my field: meteorology).</a:t>
            </a:r>
            <a:endParaRPr dirty="0"/>
          </a:p>
          <a:p>
            <a:pPr marL="0" lvl="0" indent="0" algn="l" rtl="0">
              <a:lnSpc>
                <a:spcPct val="100000"/>
              </a:lnSpc>
              <a:spcBef>
                <a:spcPts val="0"/>
              </a:spcBef>
              <a:spcAft>
                <a:spcPts val="0"/>
              </a:spcAft>
              <a:buSzPts val="1400"/>
              <a:buNone/>
            </a:pPr>
            <a:r>
              <a:rPr lang="en-US" dirty="0"/>
              <a:t>Given an example of how one could replace jargon: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Graupel or tiny balls of ice that fall from the sky but aren’t quite big enough to be called hail.</a:t>
            </a:r>
            <a:endParaRPr dirty="0"/>
          </a:p>
          <a:p>
            <a:pPr marL="0" lvl="0" indent="0" algn="l" rtl="0">
              <a:lnSpc>
                <a:spcPct val="100000"/>
              </a:lnSpc>
              <a:spcBef>
                <a:spcPts val="0"/>
              </a:spcBef>
              <a:spcAft>
                <a:spcPts val="0"/>
              </a:spcAft>
              <a:buSzPts val="1400"/>
              <a:buNone/>
            </a:pPr>
            <a:r>
              <a:rPr lang="en-US" dirty="0"/>
              <a:t>Cyclogenesis: the birth of a storm</a:t>
            </a:r>
            <a:endParaRPr dirty="0"/>
          </a:p>
          <a:p>
            <a:pPr marL="0" lvl="0" indent="0" algn="l" rtl="0">
              <a:lnSpc>
                <a:spcPct val="100000"/>
              </a:lnSpc>
              <a:spcBef>
                <a:spcPts val="0"/>
              </a:spcBef>
              <a:spcAft>
                <a:spcPts val="0"/>
              </a:spcAft>
              <a:buSzPts val="1400"/>
              <a:buNone/>
            </a:pPr>
            <a:r>
              <a:rPr lang="en-US" dirty="0"/>
              <a:t>Quasi-geostrophic theory: a theory that explains how a fast moving current of air (called the jet stream) affects our day to day weather.</a:t>
            </a:r>
            <a:endParaRPr dirty="0"/>
          </a:p>
        </p:txBody>
      </p:sp>
      <p:sp>
        <p:nvSpPr>
          <p:cNvPr id="243" name="Google Shape;243;g634c8985c1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34c8985c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634c8985c1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***Con</a:t>
            </a:r>
            <a:endParaRPr dirty="0"/>
          </a:p>
        </p:txBody>
      </p:sp>
      <p:sp>
        <p:nvSpPr>
          <p:cNvPr id="265" name="Google Shape;265;g634c8985c1_0_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bf75c6f57_0_1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3" name="Google Shape;273;g7bf75c6f57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Positive Feedback, Mean, Driver (my dad probably thinks of another interpretation, his golf clubs), others: cycling, modeling, error, translation</a:t>
            </a:r>
            <a:endParaRPr/>
          </a:p>
          <a:p>
            <a:pPr marL="171450" marR="0" lvl="0" indent="-171450" algn="l" rtl="0">
              <a:lnSpc>
                <a:spcPct val="100000"/>
              </a:lnSpc>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Positive feedback: (careful- don’t define, just put in context of when talking to a general audience) audience might think a moment of being congratulated. Not know that could be good or bad feedback loop.</a:t>
            </a:r>
            <a:endParaRPr/>
          </a:p>
          <a:p>
            <a:pPr marL="171450" marR="0" lvl="0" indent="-171450" algn="l" rtl="0">
              <a:lnSpc>
                <a:spcPct val="100000"/>
              </a:lnSpc>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Even if these interpretations seem silly to you, they are still important to consider. It’s a bit of a double-edged sword: Never underestimate or overestimate the intelligence of your audience. They don’t need everything spelled out, but if they get hung up on a word that they know but that they know that their interpretation of the word is not what you mean in the current context, they will get hung up on that word and won’t follow what you say next because they’ll be stuck back here wondering what that piece of jargon really means.</a:t>
            </a:r>
            <a:endParaRPr/>
          </a:p>
          <a:p>
            <a:pPr marL="171450" marR="0" lvl="0" indent="-171450" algn="l" rtl="0">
              <a:lnSpc>
                <a:spcPct val="100000"/>
              </a:lnSpc>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It’s not just about not talking down to your audience, it’s about making sure that they are with you. Removing unnecessary obstacles to your goal, which is for them to understand your message, not to expand their vocabulary.</a:t>
            </a:r>
            <a:endParaRPr sz="1200" b="0" i="0" u="none" strike="noStrike" cap="non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74" name="Google Shape;274;g7bf75c6f57_0_1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Its concise and efficient, the jargon word if often the most accurate word to use, using jargon makes us feel like we are part of the club…</a:t>
            </a:r>
            <a:endParaRPr sz="1200" b="0" i="0" u="none" strike="noStrike" cap="none">
              <a:solidFill>
                <a:schemeClr val="dk1"/>
              </a:solidFill>
              <a:latin typeface="Calibri"/>
              <a:ea typeface="Calibri"/>
              <a:cs typeface="Calibri"/>
              <a:sym typeface="Calibri"/>
            </a:endParaRPr>
          </a:p>
        </p:txBody>
      </p:sp>
      <p:sp>
        <p:nvSpPr>
          <p:cNvPr id="284" name="Google Shape;28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HABIT!!!!!!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forget that certain words are jargon.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want to sound like we know what we are talking about.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Intimidate into belief.</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Efficient- it is easier to summarize in less words</a:t>
            </a:r>
            <a:endParaRPr sz="1200" b="0" i="0" u="none" strike="noStrike" cap="none">
              <a:solidFill>
                <a:schemeClr val="dk1"/>
              </a:solidFill>
              <a:latin typeface="Calibri"/>
              <a:ea typeface="Calibri"/>
              <a:cs typeface="Calibri"/>
              <a:sym typeface="Calibri"/>
            </a:endParaRPr>
          </a:p>
        </p:txBody>
      </p:sp>
      <p:sp>
        <p:nvSpPr>
          <p:cNvPr id="290" name="Google Shape;29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You can teach your audience science terms, and it makes them feel like part of the “in” crowd.  Also, if you are using a word a lot, define it AT THE BEGINNING and be consistent!  But, don’t overload your audience with new terms…just teach them the words that are absolutely necessary.</a:t>
            </a:r>
            <a:endParaRPr sz="1200" b="0" i="0" u="none" strike="noStrike" cap="none">
              <a:solidFill>
                <a:schemeClr val="dk1"/>
              </a:solidFill>
              <a:latin typeface="Calibri"/>
              <a:ea typeface="Calibri"/>
              <a:cs typeface="Calibri"/>
              <a:sym typeface="Calibri"/>
            </a:endParaRPr>
          </a:p>
        </p:txBody>
      </p:sp>
      <p:sp>
        <p:nvSpPr>
          <p:cNvPr id="296" name="Google Shape;296;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2" name="Google Shape;302;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cff1f144a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cff1f144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confidence (include general presentation skills and imrov)</a:t>
            </a:r>
            <a:endParaRPr/>
          </a:p>
          <a:p>
            <a:pPr marL="0" lvl="0" indent="0" algn="l" rtl="0">
              <a:spcBef>
                <a:spcPts val="0"/>
              </a:spcBef>
              <a:spcAft>
                <a:spcPts val="0"/>
              </a:spcAft>
              <a:buNone/>
            </a:pPr>
            <a:r>
              <a:rPr lang="en"/>
              <a:t>Why are we learning these skills? Do be more confident when the unexpected happens. General strategies to be comfortable across contexts.</a:t>
            </a:r>
            <a:endParaRPr/>
          </a:p>
          <a:p>
            <a:pPr marL="0" lvl="0" indent="0" algn="l" rtl="0">
              <a:spcBef>
                <a:spcPts val="0"/>
              </a:spcBef>
              <a:spcAft>
                <a:spcPts val="0"/>
              </a:spcAft>
              <a:buNone/>
            </a:pPr>
            <a:r>
              <a:rPr lang="en"/>
              <a:t>Now for some tips and tricks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34c8985c1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634c8985c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09" name="Google Shape;309;g634c8985c1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Goal start = 3:17; Goal end = 3:25 (8 min)</a:t>
            </a:r>
            <a:endParaRPr/>
          </a:p>
          <a:p>
            <a:pPr marL="0" marR="0" lvl="0" indent="0" algn="l" rtl="0">
              <a:lnSpc>
                <a:spcPct val="100000"/>
              </a:lnSpc>
              <a:spcBef>
                <a:spcPts val="0"/>
              </a:spcBef>
              <a:spcAft>
                <a:spcPts val="0"/>
              </a:spcAft>
              <a:buSzPts val="1400"/>
              <a:buNone/>
            </a:pPr>
            <a:r>
              <a:rPr lang="en-US"/>
              <a:t>*******alternate activity: writing on whiteboard (under categories) all together, then discussing.</a:t>
            </a:r>
            <a:endParaRPr/>
          </a:p>
          <a:p>
            <a:pPr marL="0" marR="0" lvl="0" indent="0" algn="l" rtl="0">
              <a:lnSpc>
                <a:spcPct val="100000"/>
              </a:lnSpc>
              <a:spcBef>
                <a:spcPts val="0"/>
              </a:spcBef>
              <a:spcAft>
                <a:spcPts val="0"/>
              </a:spcAft>
              <a:buSzPts val="1400"/>
              <a:buNone/>
            </a:pPr>
            <a:r>
              <a:rPr lang="en-US"/>
              <a:t>Needs: more expo markers!</a:t>
            </a:r>
            <a:endParaRPr/>
          </a:p>
          <a:p>
            <a:pPr marL="0" marR="0" lvl="0" indent="0" algn="l" rtl="0">
              <a:lnSpc>
                <a:spcPct val="100000"/>
              </a:lnSpc>
              <a:spcBef>
                <a:spcPts val="0"/>
              </a:spcBef>
              <a:spcAft>
                <a:spcPts val="0"/>
              </a:spcAft>
              <a:buSzPts val="1400"/>
              <a:buNone/>
            </a:pPr>
            <a:endParaRPr/>
          </a:p>
        </p:txBody>
      </p:sp>
      <p:sp>
        <p:nvSpPr>
          <p:cNvPr id="317" name="Google Shape;31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***Hally</a:t>
            </a:r>
            <a:endParaRPr/>
          </a:p>
          <a:p>
            <a:pPr marL="0" marR="0" lvl="0" indent="0" algn="l" rtl="0">
              <a:lnSpc>
                <a:spcPct val="100000"/>
              </a:lnSpc>
              <a:spcBef>
                <a:spcPts val="0"/>
              </a:spcBef>
              <a:spcAft>
                <a:spcPts val="0"/>
              </a:spcAft>
              <a:buSzPts val="1400"/>
              <a:buNone/>
            </a:pPr>
            <a:r>
              <a:rPr lang="en-US"/>
              <a:t>Presentation: 3:25 Start, 3:30 end.</a:t>
            </a:r>
            <a:endParaRPr/>
          </a:p>
          <a:p>
            <a:pPr marL="0" marR="0" lvl="0" indent="0" algn="l" rtl="0">
              <a:lnSpc>
                <a:spcPct val="100000"/>
              </a:lnSpc>
              <a:spcBef>
                <a:spcPts val="0"/>
              </a:spcBef>
              <a:spcAft>
                <a:spcPts val="0"/>
              </a:spcAft>
              <a:buSzPts val="1400"/>
              <a:buNone/>
            </a:pPr>
            <a:r>
              <a:rPr lang="en-US"/>
              <a:t>Activity: 3:30 start, 3:40 end.</a:t>
            </a:r>
            <a:endParaRPr/>
          </a:p>
          <a:p>
            <a:pPr marL="0" marR="0" lvl="0" indent="0" algn="l" rtl="0">
              <a:lnSpc>
                <a:spcPct val="100000"/>
              </a:lnSpc>
              <a:spcBef>
                <a:spcPts val="0"/>
              </a:spcBef>
              <a:spcAft>
                <a:spcPts val="0"/>
              </a:spcAft>
              <a:buSzPts val="1400"/>
              <a:buNone/>
            </a:pPr>
            <a:r>
              <a:rPr lang="en-US"/>
              <a:t>5 minutes for slides, 10 min for activity</a:t>
            </a: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a:p>
        </p:txBody>
      </p:sp>
      <p:sp>
        <p:nvSpPr>
          <p:cNvPr id="331" name="Google Shape;33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What is distillation? Distillation is the process of extracting a liquid from a mixture of liquids. So, in liquor distillation → you want the alcohol, not the water.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science communication, distillation is extracting the most important components of something that is complex. Give your audience the information they really need to understand the concept, and not extra fluff.</a:t>
            </a:r>
            <a:endParaRPr/>
          </a:p>
        </p:txBody>
      </p:sp>
      <p:sp>
        <p:nvSpPr>
          <p:cNvPr id="339" name="Google Shape;339;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However, though on the surface they may seem quite similar, distillation is NOT dumbing down. Though the distinction can be nuanced, I find it really comes down to the attitude you have while talking to an audience. Dumbing down a concept is essentially saying to your audience that this content is too hard for you to understand and therefore I’m going to leave out the difficult content. This is a great to alienate your audience!</a:t>
            </a: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r>
              <a:rPr lang="en-US"/>
              <a:t>“Dumbing down” perhaps you won’t even try to explain it.</a:t>
            </a:r>
            <a:endParaRPr/>
          </a:p>
        </p:txBody>
      </p:sp>
      <p:sp>
        <p:nvSpPr>
          <p:cNvPr id="347" name="Google Shape;347;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Instead, make that difficult concept accessible to your audience and “distill” ideas into relevant, digestible chunks. This process is often helped along by the use of analogies!</a:t>
            </a: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7" name="Google Shape;35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The other important aspect of distillation is knowing your audience so that you may properly distill the information.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How you distill information depends on the audience you’re presenting your research to. Are you talking to people in your field? Adjacent? The general public? Children? I think often we’ll consider the audience when we’re talking to people completely outside science, like your grandparents, but forget that you are the expert in your own research and thus, distillation applies at every level. This is especially true if you work in an interdisciplinary field.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For example, my research in oceanography straddles a few disciplines, particularly physical oceanography and biological oceanography. This past year, I’ve given two seminars, one to a group in biological oceanography and another to a group in physical oceanography. When I give a talk to the biology-minded, I have to spend a bit more time describing the mechanisms behind coastal upwelling but less time on the biology, while with the more physically-minded, I have to spend a bit more time describing the response in the phytoplankton, but less time on the physics.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Knowing your audience is also useful for crafting your analogies!</a:t>
            </a:r>
            <a:endParaRPr/>
          </a:p>
        </p:txBody>
      </p:sp>
      <p:sp>
        <p:nvSpPr>
          <p:cNvPr id="464" name="Google Shape;46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1" indent="0" algn="l" rtl="0">
              <a:lnSpc>
                <a:spcPct val="100000"/>
              </a:lnSpc>
              <a:spcBef>
                <a:spcPts val="0"/>
              </a:spcBef>
              <a:spcAft>
                <a:spcPts val="0"/>
              </a:spcAft>
              <a:buClr>
                <a:schemeClr val="dk1"/>
              </a:buClr>
              <a:buSzPts val="1400"/>
              <a:buFont typeface="Calibri"/>
              <a:buNone/>
            </a:pPr>
            <a:r>
              <a:rPr lang="en-US"/>
              <a:t>A catalyst is like grease on gears because it makes the whole process run faster!</a:t>
            </a:r>
            <a:endParaRPr/>
          </a:p>
          <a:p>
            <a:pPr marL="0" marR="0" lvl="1" indent="0" algn="l" rtl="0">
              <a:lnSpc>
                <a:spcPct val="100000"/>
              </a:lnSpc>
              <a:spcBef>
                <a:spcPts val="0"/>
              </a:spcBef>
              <a:spcAft>
                <a:spcPts val="0"/>
              </a:spcAft>
              <a:buClr>
                <a:schemeClr val="dk1"/>
              </a:buClr>
              <a:buSzPts val="1400"/>
              <a:buFont typeface="Calibri"/>
              <a:buNone/>
            </a:pPr>
            <a:r>
              <a:rPr lang="en-US"/>
              <a:t>Or, from my example, coastal upwelling is like a conveyor belt because when the surface water is pushed offshore, deep water is brought up at the coast to replace that surface water.</a:t>
            </a:r>
            <a:endParaRPr/>
          </a:p>
          <a:p>
            <a:pPr marL="0" marR="0" lvl="1" indent="0" algn="l" rtl="0">
              <a:lnSpc>
                <a:spcPct val="100000"/>
              </a:lnSpc>
              <a:spcBef>
                <a:spcPts val="0"/>
              </a:spcBef>
              <a:spcAft>
                <a:spcPts val="0"/>
              </a:spcAft>
              <a:buClr>
                <a:schemeClr val="dk1"/>
              </a:buClr>
              <a:buSzPts val="1400"/>
              <a:buFont typeface="Calibri"/>
              <a:buNone/>
            </a:pPr>
            <a:endParaRPr/>
          </a:p>
          <a:p>
            <a:pPr marL="0" marR="0" lvl="1" indent="0" algn="l" rtl="0">
              <a:lnSpc>
                <a:spcPct val="100000"/>
              </a:lnSpc>
              <a:spcBef>
                <a:spcPts val="0"/>
              </a:spcBef>
              <a:spcAft>
                <a:spcPts val="0"/>
              </a:spcAft>
              <a:buClr>
                <a:schemeClr val="dk1"/>
              </a:buClr>
              <a:buSzPts val="1400"/>
              <a:buFont typeface="Calibri"/>
              <a:buNone/>
            </a:pPr>
            <a:endParaRPr/>
          </a:p>
        </p:txBody>
      </p:sp>
      <p:sp>
        <p:nvSpPr>
          <p:cNvPr id="479" name="Google Shape;479;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a:t>Time: 3:30-3:40 (~10 min)</a:t>
            </a:r>
            <a:endParaRPr/>
          </a:p>
          <a:p>
            <a:pPr marL="0" marR="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Think about all the characteristics/functions of your object.</a:t>
            </a:r>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Create an analogy betwe</a:t>
            </a:r>
            <a:r>
              <a:rPr lang="en-US"/>
              <a:t>e</a:t>
            </a:r>
            <a:r>
              <a:rPr lang="en-US" sz="1200" b="0" i="0" u="none" strike="noStrike" cap="none">
                <a:solidFill>
                  <a:schemeClr val="dk1"/>
                </a:solidFill>
                <a:latin typeface="Calibri"/>
                <a:ea typeface="Calibri"/>
                <a:cs typeface="Calibri"/>
                <a:sym typeface="Calibri"/>
              </a:rPr>
              <a:t>n the research of one person in your group and the object.</a:t>
            </a:r>
            <a:endParaRPr/>
          </a:p>
        </p:txBody>
      </p:sp>
      <p:sp>
        <p:nvSpPr>
          <p:cNvPr id="489" name="Google Shape;489;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b71cf054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b71cf054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
              <a:t>2:20-2:25</a:t>
            </a:r>
            <a:endParaRPr/>
          </a:p>
          <a:p>
            <a:pPr marL="0" marR="0" lvl="0" indent="0" algn="l" rtl="0">
              <a:lnSpc>
                <a:spcPct val="100000"/>
              </a:lnSpc>
              <a:spcBef>
                <a:spcPts val="0"/>
              </a:spcBef>
              <a:spcAft>
                <a:spcPts val="0"/>
              </a:spcAft>
              <a:buClr>
                <a:schemeClr val="dk1"/>
              </a:buClr>
              <a:buSzPts val="1100"/>
              <a:buFont typeface="Calibri"/>
              <a:buNone/>
            </a:pPr>
            <a:endParaRPr/>
          </a:p>
          <a:p>
            <a:pPr marL="0" marR="0" lvl="0" indent="0" algn="l" rtl="0">
              <a:lnSpc>
                <a:spcPct val="100000"/>
              </a:lnSpc>
              <a:spcBef>
                <a:spcPts val="0"/>
              </a:spcBef>
              <a:spcAft>
                <a:spcPts val="0"/>
              </a:spcAft>
              <a:buClr>
                <a:schemeClr val="dk1"/>
              </a:buClr>
              <a:buSzPts val="1100"/>
              <a:buFont typeface="Calibri"/>
              <a:buNone/>
            </a:pPr>
            <a:r>
              <a:rPr lang="en" sz="1400" i="0" u="none" strike="noStrike" cap="none">
                <a:solidFill>
                  <a:schemeClr val="dk1"/>
                </a:solidFill>
                <a:latin typeface="Times New Roman"/>
                <a:ea typeface="Times New Roman"/>
                <a:cs typeface="Times New Roman"/>
                <a:sym typeface="Times New Roman"/>
              </a:rPr>
              <a:t>Think about all the characteristics/functions of your object.</a:t>
            </a: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r>
              <a:rPr lang="en" sz="1400" i="0" u="none" strike="noStrike" cap="none">
                <a:solidFill>
                  <a:schemeClr val="dk1"/>
                </a:solidFill>
                <a:latin typeface="Times New Roman"/>
                <a:ea typeface="Times New Roman"/>
                <a:cs typeface="Times New Roman"/>
                <a:sym typeface="Times New Roman"/>
              </a:rPr>
              <a:t>Create an analogy between the research of one person in your group and the object.</a:t>
            </a: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Offer type in Chat for participants uncomfortable with speaking out-loud.</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Moderator adds analogy from their own research</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If someone is stuck, allow others to provide an example</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For those who are struggling, avoid choice paralysis by selecting one item specifically</a:t>
            </a:r>
            <a:endParaRPr sz="1400">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r>
              <a:rPr lang="en" sz="1400">
                <a:solidFill>
                  <a:schemeClr val="dk1"/>
                </a:solidFill>
                <a:latin typeface="Times New Roman"/>
                <a:ea typeface="Times New Roman"/>
                <a:cs typeface="Times New Roman"/>
                <a:sym typeface="Times New Roman"/>
              </a:rPr>
              <a:t>Remind users of </a:t>
            </a:r>
            <a:r>
              <a:rPr lang="en" sz="1400" i="0" u="none" strike="noStrike" cap="none">
                <a:solidFill>
                  <a:schemeClr val="dk1"/>
                </a:solidFill>
                <a:latin typeface="Times New Roman"/>
                <a:ea typeface="Times New Roman"/>
                <a:cs typeface="Times New Roman"/>
                <a:sym typeface="Times New Roman"/>
              </a:rPr>
              <a:t>5</a:t>
            </a:r>
            <a:r>
              <a:rPr lang="en" sz="1400">
                <a:solidFill>
                  <a:schemeClr val="dk1"/>
                </a:solidFill>
                <a:latin typeface="Times New Roman"/>
                <a:ea typeface="Times New Roman"/>
                <a:cs typeface="Times New Roman"/>
                <a:sym typeface="Times New Roman"/>
              </a:rPr>
              <a:t>-</a:t>
            </a:r>
            <a:r>
              <a:rPr lang="en" sz="1400" i="0" u="none" strike="noStrike" cap="none">
                <a:solidFill>
                  <a:schemeClr val="dk1"/>
                </a:solidFill>
                <a:latin typeface="Times New Roman"/>
                <a:ea typeface="Times New Roman"/>
                <a:cs typeface="Times New Roman"/>
                <a:sym typeface="Times New Roman"/>
              </a:rPr>
              <a:t>min</a:t>
            </a:r>
            <a:r>
              <a:rPr lang="en" sz="1400">
                <a:solidFill>
                  <a:schemeClr val="dk1"/>
                </a:solidFill>
                <a:latin typeface="Times New Roman"/>
                <a:ea typeface="Times New Roman"/>
                <a:cs typeface="Times New Roman"/>
                <a:sym typeface="Times New Roman"/>
              </a:rPr>
              <a:t> timeline.</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r>
              <a:rPr lang="en" sz="1400">
                <a:solidFill>
                  <a:schemeClr val="dk1"/>
                </a:solidFill>
                <a:latin typeface="Times New Roman"/>
                <a:ea typeface="Times New Roman"/>
                <a:cs typeface="Times New Roman"/>
                <a:sym typeface="Times New Roman"/>
              </a:rPr>
              <a:t>Remind users of 1-min left.</a:t>
            </a:r>
            <a:r>
              <a:rPr lang="en" sz="1400" i="0" u="none" strike="noStrike" cap="none">
                <a:solidFill>
                  <a:schemeClr val="dk1"/>
                </a:solidFill>
                <a:latin typeface="Times New Roman"/>
                <a:ea typeface="Times New Roman"/>
                <a:cs typeface="Times New Roman"/>
                <a:sym typeface="Times New Roman"/>
              </a:rPr>
              <a:t> </a:t>
            </a:r>
            <a:endParaRPr sz="140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r>
              <a:rPr lang="en" sz="1400">
                <a:latin typeface="Times New Roman"/>
                <a:ea typeface="Times New Roman"/>
                <a:cs typeface="Times New Roman"/>
                <a:sym typeface="Times New Roman"/>
              </a:rPr>
              <a:t>Example from my own research and field of study:</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Smartphone pressure sensors are varied in shape and size, like the bits on an allen wrench.</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Like a sponge absorbing water, ozone molecules in the stratosphere absorb high-energy UV radiation from the sun. </a:t>
            </a:r>
            <a:endParaRPr sz="1400">
              <a:latin typeface="Times New Roman"/>
              <a:ea typeface="Times New Roman"/>
              <a:cs typeface="Times New Roman"/>
              <a:sym typeface="Times New Roman"/>
            </a:endParaRPr>
          </a:p>
          <a:p>
            <a:pPr marL="457200" marR="0" lvl="0" indent="-317500" algn="l" rtl="0">
              <a:lnSpc>
                <a:spcPct val="100000"/>
              </a:lnSpc>
              <a:spcBef>
                <a:spcPts val="0"/>
              </a:spcBef>
              <a:spcAft>
                <a:spcPts val="0"/>
              </a:spcAft>
              <a:buSzPts val="1400"/>
              <a:buFont typeface="Times New Roman"/>
              <a:buChar char="-"/>
            </a:pPr>
            <a:r>
              <a:rPr lang="en" sz="1400">
                <a:latin typeface="Times New Roman"/>
                <a:ea typeface="Times New Roman"/>
                <a:cs typeface="Times New Roman"/>
                <a:sym typeface="Times New Roman"/>
              </a:rPr>
              <a:t>Privacy models used to protect smartphone pressure data act like a mask in two ways. One: they protect your personal information by preventing it from being shared or spread, a lot like how masks prevent the spread of droplets that may transport COVID. Two: they help conceal your identity (hard to see your face when you wear a mask :D).  </a:t>
            </a: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endParaRPr sz="14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Calibri"/>
              <a:buNone/>
            </a:pPr>
            <a:r>
              <a:rPr lang="en" sz="1400">
                <a:latin typeface="Times New Roman"/>
                <a:ea typeface="Times New Roman"/>
                <a:cs typeface="Times New Roman"/>
                <a:sym typeface="Times New Roman"/>
              </a:rPr>
              <a:t>Roxanne and Body Language before pitches 2:25-2:30</a:t>
            </a:r>
            <a:endParaRPr sz="1400">
              <a:latin typeface="Times New Roman"/>
              <a:ea typeface="Times New Roman"/>
              <a:cs typeface="Times New Roman"/>
              <a:sym typeface="Times New Roman"/>
            </a:endParaRPr>
          </a:p>
        </p:txBody>
      </p:sp>
      <p:sp>
        <p:nvSpPr>
          <p:cNvPr id="522" name="Google Shape;522;gb71cf054c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cff1f144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cff1f14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Jargon is great. It lets us communicate quickly and precisely with other scientists- plus it makes you sound smart. But it can absolutely kill a communication with the public. I work on computational protein design which uses monte carlo simualtions to explore the conformational space of peptide chains to develop new therapeutics. Two strategies - avoid it or where necesariy define it -but build a ramp to the jargon. Don’t say a protein, a tiny biological machine in your body, say the biological machines that do the work of your body, which are caleld proteins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a:t>***Mengying</a:t>
            </a:r>
            <a:endParaRPr/>
          </a:p>
          <a:p>
            <a:pPr marL="0" marR="0" lvl="0" indent="0" algn="l" rtl="0">
              <a:lnSpc>
                <a:spcPct val="100000"/>
              </a:lnSpc>
              <a:spcBef>
                <a:spcPts val="0"/>
              </a:spcBef>
              <a:spcAft>
                <a:spcPts val="0"/>
              </a:spcAft>
              <a:buSzPts val="1400"/>
              <a:buNone/>
            </a:pPr>
            <a:r>
              <a:rPr lang="en-US"/>
              <a:t>Goal start = 3:40, end (narrative) = 4:00</a:t>
            </a:r>
            <a:endParaRPr/>
          </a:p>
          <a:p>
            <a:pPr marL="0" marR="0" lvl="0" indent="0" algn="l" rtl="0">
              <a:lnSpc>
                <a:spcPct val="100000"/>
              </a:lnSpc>
              <a:spcBef>
                <a:spcPts val="0"/>
              </a:spcBef>
              <a:spcAft>
                <a:spcPts val="0"/>
              </a:spcAft>
              <a:buSzPts val="1400"/>
              <a:buNone/>
            </a:pPr>
            <a:r>
              <a:rPr lang="en-US"/>
              <a:t>Activity: 4:00 - 4:10 (10 min)</a:t>
            </a:r>
            <a:endParaRPr/>
          </a:p>
          <a:p>
            <a:pPr marL="0" marR="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SzPts val="1400"/>
              <a:buNone/>
            </a:pPr>
            <a:r>
              <a:rPr lang="en-US"/>
              <a:t>Mengying</a:t>
            </a:r>
            <a:endParaRPr/>
          </a:p>
          <a:p>
            <a:pPr marL="0" marR="0" lvl="0" indent="0" algn="l" rtl="0">
              <a:lnSpc>
                <a:spcPct val="100000"/>
              </a:lnSpc>
              <a:spcBef>
                <a:spcPts val="0"/>
              </a:spcBef>
              <a:spcAft>
                <a:spcPts val="0"/>
              </a:spcAft>
              <a:buSzPts val="1400"/>
              <a:buNone/>
            </a:pPr>
            <a:r>
              <a:rPr lang="en-US" i="1"/>
              <a:t>Human are in a long history of storytelling. We are conditioned to receive information in the form of stories. Think about TV shows, news stories, commercials, personal statements. The most memorable ones almost always tell a story to keep the audience interested. So let’s take a minute to think about how we can use the format of story to help us improve our scientific presentation.</a:t>
            </a:r>
            <a:endParaRPr sz="1200" b="0" i="0" u="none" strike="noStrike" cap="none">
              <a:solidFill>
                <a:schemeClr val="dk1"/>
              </a:solidFill>
              <a:latin typeface="Calibri"/>
              <a:ea typeface="Calibri"/>
              <a:cs typeface="Calibri"/>
              <a:sym typeface="Calibri"/>
            </a:endParaRPr>
          </a:p>
        </p:txBody>
      </p:sp>
      <p:sp>
        <p:nvSpPr>
          <p:cNvPr id="496" name="Google Shape;49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This is the format of a typical science presentation. Raise your hand if you’ve ever used this format.  Who here has also fallen asleep during a scientific presentation with this format? ...and why is that? </a:t>
            </a: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r>
              <a:rPr lang="en-US" i="1"/>
              <a:t>What is missing in their presentation?</a:t>
            </a: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r>
              <a:rPr lang="en-US" i="1"/>
              <a:t>To answer that, we should ask first… Where is the tension?</a:t>
            </a: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r>
              <a:rPr lang="en-US" sz="1200" b="0" i="0" u="none" strike="noStrike" cap="none">
                <a:solidFill>
                  <a:schemeClr val="dk1"/>
                </a:solidFill>
                <a:latin typeface="Calibri"/>
                <a:ea typeface="Calibri"/>
                <a:cs typeface="Calibri"/>
                <a:sym typeface="Calibri"/>
              </a:rPr>
              <a:t>Typical science format is dry, it m</a:t>
            </a:r>
            <a:r>
              <a:rPr lang="en-US"/>
              <a:t>aybe fine for a small group of people who know exactly what you work on. But for a broader audience, such as in a national conference or within a very interdisciplinary seminar, this format doesn’t work well. You want to keep the audience with you the all time, to have their minds to resonate with yours, to give them the take aways that they do remember afterwards. Here, the tension is important. Tension makes the audience engaged.</a:t>
            </a:r>
            <a:endParaRPr/>
          </a:p>
          <a:p>
            <a:pPr marL="0" marR="0" lvl="0" indent="0" algn="l" rtl="0">
              <a:lnSpc>
                <a:spcPct val="100000"/>
              </a:lnSpc>
              <a:spcBef>
                <a:spcPts val="0"/>
              </a:spcBef>
              <a:spcAft>
                <a:spcPts val="0"/>
              </a:spcAft>
              <a:buClr>
                <a:schemeClr val="dk1"/>
              </a:buClr>
              <a:buSzPts val="1400"/>
              <a:buFont typeface="Calibri"/>
              <a:buNone/>
            </a:pPr>
            <a:endParaRPr/>
          </a:p>
        </p:txBody>
      </p:sp>
      <p:sp>
        <p:nvSpPr>
          <p:cNvPr id="504" name="Google Shape;50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****identifying the best source of tension</a:t>
            </a:r>
            <a:endParaRPr i="1"/>
          </a:p>
          <a:p>
            <a:pPr marL="0" marR="0" lvl="0" indent="0" algn="l" rtl="0">
              <a:lnSpc>
                <a:spcPct val="100000"/>
              </a:lnSpc>
              <a:spcBef>
                <a:spcPts val="0"/>
              </a:spcBef>
              <a:spcAft>
                <a:spcPts val="0"/>
              </a:spcAft>
              <a:buSzPts val="1400"/>
              <a:buNone/>
            </a:pPr>
            <a:r>
              <a:rPr lang="en-US" i="1"/>
              <a:t>That’s a hard question in scientific presentations, because usually there isn’t any. As a scientist, we are often trained to receive or tell information in a detailed, neutral tone, like writing a paper. It is nothing wrong, but can be very dry, and not memorable. And to keep our audience awake during a science talk we’d like to also build in some tension. Remember, good stories, always do an excellent job of including tension, so maybe we can learn to build tensions through building a story.</a:t>
            </a:r>
            <a:endParaRPr i="1"/>
          </a:p>
          <a:p>
            <a:pPr marL="0" marR="0" lvl="0" indent="0" algn="l" rtl="0">
              <a:lnSpc>
                <a:spcPct val="100000"/>
              </a:lnSpc>
              <a:spcBef>
                <a:spcPts val="0"/>
              </a:spcBef>
              <a:spcAft>
                <a:spcPts val="0"/>
              </a:spcAft>
              <a:buSzPts val="1400"/>
              <a:buNone/>
            </a:pPr>
            <a:r>
              <a:rPr lang="en-US" i="1"/>
              <a:t>Luckily all of us already know the format of story even if we’ve never specifically thought about it. </a:t>
            </a:r>
            <a:endParaRPr i="1"/>
          </a:p>
          <a:p>
            <a:pPr marL="0" marR="0" lvl="0" indent="0" algn="l" rtl="0">
              <a:lnSpc>
                <a:spcPct val="100000"/>
              </a:lnSpc>
              <a:spcBef>
                <a:spcPts val="0"/>
              </a:spcBef>
              <a:spcAft>
                <a:spcPts val="0"/>
              </a:spcAft>
              <a:buSzPts val="1400"/>
              <a:buNone/>
            </a:pPr>
            <a:endParaRPr i="1"/>
          </a:p>
        </p:txBody>
      </p:sp>
      <p:sp>
        <p:nvSpPr>
          <p:cNvPr id="511" name="Google Shape;51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***well-known story</a:t>
            </a:r>
            <a:endParaRPr i="1"/>
          </a:p>
          <a:p>
            <a:pPr marL="0" marR="0" lvl="0" indent="0" algn="l" rtl="0">
              <a:lnSpc>
                <a:spcPct val="100000"/>
              </a:lnSpc>
              <a:spcBef>
                <a:spcPts val="0"/>
              </a:spcBef>
              <a:spcAft>
                <a:spcPts val="0"/>
              </a:spcAft>
              <a:buSzPts val="1400"/>
              <a:buNone/>
            </a:pPr>
            <a:r>
              <a:rPr lang="en-US" i="1"/>
              <a:t>So a typical story is often built with 5 stages. S</a:t>
            </a:r>
            <a:r>
              <a:rPr lang="en-US" sz="1100" i="1">
                <a:latin typeface="Arial"/>
                <a:ea typeface="Arial"/>
                <a:cs typeface="Arial"/>
                <a:sym typeface="Arial"/>
              </a:rPr>
              <a:t>et-up or hook is opening of the story, is the background, and introduce the main character. Complication action introduce the main focus, the main problem. Development is usually the longest parts, describe the actions the character take and the results he or she got, even though might be mixed results. Climax is where the tension reaches its peak. Resolution is the end of the story.</a:t>
            </a: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r>
              <a:rPr lang="en-US" i="1"/>
              <a:t>Set-up: Harry is an unwanted kid and lives in a family treated him bad. (protagonist, situation)</a:t>
            </a:r>
            <a:endParaRPr i="1"/>
          </a:p>
          <a:p>
            <a:pPr marL="0" marR="0" lvl="0" indent="0" algn="l" rtl="0">
              <a:lnSpc>
                <a:spcPct val="100000"/>
              </a:lnSpc>
              <a:spcBef>
                <a:spcPts val="0"/>
              </a:spcBef>
              <a:spcAft>
                <a:spcPts val="0"/>
              </a:spcAft>
              <a:buSzPts val="1400"/>
              <a:buNone/>
            </a:pPr>
            <a:r>
              <a:rPr lang="en-US" i="1"/>
              <a:t>Complicating Action: He is told he is a wizard and is going to learn magic. (main problem)</a:t>
            </a:r>
            <a:endParaRPr i="1"/>
          </a:p>
          <a:p>
            <a:pPr marL="0" marR="0" lvl="0" indent="0" algn="l" rtl="0">
              <a:lnSpc>
                <a:spcPct val="100000"/>
              </a:lnSpc>
              <a:spcBef>
                <a:spcPts val="0"/>
              </a:spcBef>
              <a:spcAft>
                <a:spcPts val="0"/>
              </a:spcAft>
              <a:buSzPts val="1400"/>
              <a:buNone/>
            </a:pPr>
            <a:r>
              <a:rPr lang="en-US" i="1"/>
              <a:t>Development: Harry is struggled to pass his classes and succeeded in Hogwarts. He also struggles because he realizes there might be something bad happening in Hogwarts. (protagonist struggles to meet goals)</a:t>
            </a:r>
            <a:endParaRPr i="1"/>
          </a:p>
          <a:p>
            <a:pPr marL="0" marR="0" lvl="0" indent="0" algn="l" rtl="0">
              <a:lnSpc>
                <a:spcPct val="100000"/>
              </a:lnSpc>
              <a:spcBef>
                <a:spcPts val="0"/>
              </a:spcBef>
              <a:spcAft>
                <a:spcPts val="0"/>
              </a:spcAft>
              <a:buSzPts val="1400"/>
              <a:buNone/>
            </a:pPr>
            <a:r>
              <a:rPr lang="en-US" i="1"/>
              <a:t>Climax: Harry and his friend take action to stop Quirrell from stealing the philosopher’s stone and stop Voldemort from back to life . (take home message)</a:t>
            </a:r>
            <a:endParaRPr i="1"/>
          </a:p>
          <a:p>
            <a:pPr marL="0" marR="0" lvl="0" indent="0" algn="l" rtl="0">
              <a:lnSpc>
                <a:spcPct val="100000"/>
              </a:lnSpc>
              <a:spcBef>
                <a:spcPts val="0"/>
              </a:spcBef>
              <a:spcAft>
                <a:spcPts val="0"/>
              </a:spcAft>
              <a:buSzPts val="1400"/>
              <a:buNone/>
            </a:pPr>
            <a:r>
              <a:rPr lang="en-US" i="1"/>
              <a:t>Resolution: House Gryffindor is rewarded the house cup. (epilogue) </a:t>
            </a:r>
            <a:endParaRPr i="1"/>
          </a:p>
          <a:p>
            <a:pPr marL="0" marR="0" lvl="0" indent="0" algn="l" rtl="0">
              <a:lnSpc>
                <a:spcPct val="100000"/>
              </a:lnSpc>
              <a:spcBef>
                <a:spcPts val="0"/>
              </a:spcBef>
              <a:spcAft>
                <a:spcPts val="0"/>
              </a:spcAft>
              <a:buClr>
                <a:schemeClr val="dk1"/>
              </a:buClr>
              <a:buSzPts val="1400"/>
              <a:buFont typeface="Arial"/>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Arial"/>
              <a:buNone/>
            </a:pPr>
            <a:r>
              <a:rPr lang="en-US" sz="1200" b="0" i="1" u="none" strike="noStrike" cap="none">
                <a:solidFill>
                  <a:schemeClr val="dk1"/>
                </a:solidFill>
                <a:latin typeface="Calibri"/>
                <a:ea typeface="Calibri"/>
                <a:cs typeface="Calibri"/>
                <a:sym typeface="Calibri"/>
              </a:rPr>
              <a:t>Also think about starting broad, getting narrow, the broadening it up at the end.</a:t>
            </a:r>
            <a:endParaRPr i="1"/>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95250" algn="l" rtl="0">
              <a:lnSpc>
                <a:spcPct val="100000"/>
              </a:lnSpc>
              <a:spcBef>
                <a:spcPts val="0"/>
              </a:spcBef>
              <a:spcAft>
                <a:spcPts val="0"/>
              </a:spcAft>
              <a:buClr>
                <a:schemeClr val="dk1"/>
              </a:buClr>
              <a:buSzPts val="1200"/>
              <a:buFont typeface="Arial"/>
              <a:buNone/>
            </a:pPr>
            <a:r>
              <a:rPr lang="en-US"/>
              <a:t>Notes:</a:t>
            </a:r>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Set-up: This is the opening of the story, the background. This is setting the scene for the story, introducing the protagonist, and explaining the current state of things before the tension starts. </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Complicating Action: This is the first obstacle the protagonist hits. Often, this is the main question you’re trying to solve, or the problem.</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Development: The protagonist tries various things to solve the problem, with mixed results. Sometimes, they succeed, and sometimes they fail, but the story keeps moving forward. This is generally the longest part of the story. </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Climax: This is where tension reaches its peak. In your talk, this should be the take-home message, the most important thing you want the audience to come away with. </a:t>
            </a: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Resolution: The epilogue of the story. Now that the protagonist has been through all that, what have they learned. Where are they now? What will they do next? </a:t>
            </a: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17" name="Google Shape;51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38" name="Google Shape;538;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d1ee740b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6d1ee740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a:t>
            </a:r>
            <a:r>
              <a:rPr lang="en-US" sz="1100" i="1">
                <a:latin typeface="Arial"/>
                <a:ea typeface="Arial"/>
                <a:cs typeface="Arial"/>
                <a:sym typeface="Arial"/>
              </a:rPr>
              <a:t> </a:t>
            </a:r>
            <a:endParaRPr sz="1100" i="1">
              <a:latin typeface="Arial"/>
              <a:ea typeface="Arial"/>
              <a:cs typeface="Arial"/>
              <a:sym typeface="Arial"/>
            </a:endParaRPr>
          </a:p>
          <a:p>
            <a:pPr marL="0" marR="0" lvl="0" indent="0" algn="l" rtl="0">
              <a:lnSpc>
                <a:spcPct val="100000"/>
              </a:lnSpc>
              <a:spcBef>
                <a:spcPts val="0"/>
              </a:spcBef>
              <a:spcAft>
                <a:spcPts val="0"/>
              </a:spcAft>
              <a:buSzPts val="1400"/>
              <a:buNone/>
            </a:pPr>
            <a:r>
              <a:rPr lang="en-US" sz="1100">
                <a:latin typeface="Arial"/>
                <a:ea typeface="Arial"/>
                <a:cs typeface="Arial"/>
                <a:sym typeface="Arial"/>
              </a:rPr>
              <a:t>Set-up: This is the opening of the story, the background. This is setting the scene for the story, introducing the protagonist, and explaining the current state of things before the tension starts. </a:t>
            </a:r>
            <a:endParaRPr sz="1100">
              <a:latin typeface="Arial"/>
              <a:ea typeface="Arial"/>
              <a:cs typeface="Arial"/>
              <a:sym typeface="Arial"/>
            </a:endParaRPr>
          </a:p>
          <a:p>
            <a:pPr marL="0" lvl="0" indent="0" algn="l" rtl="0">
              <a:spcBef>
                <a:spcPts val="0"/>
              </a:spcBef>
              <a:spcAft>
                <a:spcPts val="0"/>
              </a:spcAft>
              <a:buClr>
                <a:schemeClr val="dk1"/>
              </a:buClr>
              <a:buSzPts val="1400"/>
              <a:buFont typeface="Arial"/>
              <a:buNone/>
            </a:pPr>
            <a:r>
              <a:rPr lang="en-US" i="1"/>
              <a:t>Set-up: Harry is an unwanted kid and lives in a family treated him bad. (protagonist, situation)</a:t>
            </a:r>
            <a:endParaRPr i="1"/>
          </a:p>
          <a:p>
            <a:pPr marL="0" marR="0" lvl="0" indent="0" algn="l" rtl="0">
              <a:lnSpc>
                <a:spcPct val="100000"/>
              </a:lnSpc>
              <a:spcBef>
                <a:spcPts val="0"/>
              </a:spcBef>
              <a:spcAft>
                <a:spcPts val="0"/>
              </a:spcAft>
              <a:buSzPts val="1400"/>
              <a:buNone/>
            </a:pPr>
            <a:endParaRPr/>
          </a:p>
        </p:txBody>
      </p:sp>
      <p:sp>
        <p:nvSpPr>
          <p:cNvPr id="544" name="Google Shape;544;g6d1ee740b5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d1ee740b5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6d1ee740b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a:t>
            </a:r>
            <a:endParaRPr i="1"/>
          </a:p>
          <a:p>
            <a:pPr marL="0" lvl="0" indent="0" algn="l" rtl="0">
              <a:lnSpc>
                <a:spcPct val="115000"/>
              </a:lnSpc>
              <a:spcBef>
                <a:spcPts val="0"/>
              </a:spcBef>
              <a:spcAft>
                <a:spcPts val="0"/>
              </a:spcAft>
              <a:buNone/>
            </a:pPr>
            <a:r>
              <a:rPr lang="en-US" sz="1100">
                <a:latin typeface="Arial"/>
                <a:ea typeface="Arial"/>
                <a:cs typeface="Arial"/>
                <a:sym typeface="Arial"/>
              </a:rPr>
              <a:t>Complicating Action: This is the first obstacle the protagonist hits. Often, this is the main question you’re trying to solve, or the problem.</a:t>
            </a:r>
            <a:endParaRPr sz="1100">
              <a:latin typeface="Arial"/>
              <a:ea typeface="Arial"/>
              <a:cs typeface="Arial"/>
              <a:sym typeface="Arial"/>
            </a:endParaRPr>
          </a:p>
          <a:p>
            <a:pPr marL="0" marR="0" lvl="0" indent="0" algn="l" rtl="0">
              <a:lnSpc>
                <a:spcPct val="100000"/>
              </a:lnSpc>
              <a:spcBef>
                <a:spcPts val="0"/>
              </a:spcBef>
              <a:spcAft>
                <a:spcPts val="0"/>
              </a:spcAft>
              <a:buSzPts val="1400"/>
              <a:buNone/>
            </a:pPr>
            <a:r>
              <a:rPr lang="en-US" i="1"/>
              <a:t>Complicating Action: He is told he is a wizard and is going to learn magic. (main problem)</a:t>
            </a:r>
            <a:endParaRPr sz="1100">
              <a:latin typeface="Arial"/>
              <a:ea typeface="Arial"/>
              <a:cs typeface="Arial"/>
              <a:sym typeface="Arial"/>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2" name="Google Shape;562;g6d1ee740b5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d1ee740b5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g6d1ee740b5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a:t>
            </a:r>
            <a:endParaRPr i="1"/>
          </a:p>
          <a:p>
            <a:pPr marL="0" lvl="0" indent="0" algn="l" rtl="0">
              <a:lnSpc>
                <a:spcPct val="115000"/>
              </a:lnSpc>
              <a:spcBef>
                <a:spcPts val="0"/>
              </a:spcBef>
              <a:spcAft>
                <a:spcPts val="0"/>
              </a:spcAft>
              <a:buNone/>
            </a:pPr>
            <a:r>
              <a:rPr lang="en-US" sz="1100">
                <a:latin typeface="Arial"/>
                <a:ea typeface="Arial"/>
                <a:cs typeface="Arial"/>
                <a:sym typeface="Arial"/>
              </a:rPr>
              <a:t>Development: The protagonist tries various things to solve the problem, with mixed results. Sometimes, they succeed, and sometimes they fail, but the story keeps moving forward. This is generally the longest part of the story. </a:t>
            </a:r>
            <a:endParaRPr sz="1100">
              <a:latin typeface="Arial"/>
              <a:ea typeface="Arial"/>
              <a:cs typeface="Arial"/>
              <a:sym typeface="Arial"/>
            </a:endParaRPr>
          </a:p>
          <a:p>
            <a:pPr marL="0" lvl="0" indent="0" algn="l" rtl="0">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SzPts val="1400"/>
              <a:buNone/>
            </a:pPr>
            <a:r>
              <a:rPr lang="en-US" i="1"/>
              <a:t>Development: Harry is struggled to pass his classes and succeeded in Hogwarts. He also struggles because he realizes there might be something bad happening in Hogwarts. (protagonist struggles to meet goals)</a:t>
            </a:r>
            <a:endParaRPr i="1"/>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80" name="Google Shape;580;g6d1ee740b5_0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d1ee740b5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6d1ee740b5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a:t>
            </a:r>
            <a:endParaRPr i="1"/>
          </a:p>
          <a:p>
            <a:pPr marL="0" marR="0" lvl="0" indent="0" algn="l" rtl="0">
              <a:lnSpc>
                <a:spcPct val="100000"/>
              </a:lnSpc>
              <a:spcBef>
                <a:spcPts val="0"/>
              </a:spcBef>
              <a:spcAft>
                <a:spcPts val="0"/>
              </a:spcAft>
              <a:buSzPts val="1400"/>
              <a:buNone/>
            </a:pPr>
            <a:r>
              <a:rPr lang="en-US" sz="1100">
                <a:latin typeface="Arial"/>
                <a:ea typeface="Arial"/>
                <a:cs typeface="Arial"/>
                <a:sym typeface="Arial"/>
              </a:rPr>
              <a:t>Climax: This is where tension reaches its peak. In a story, it’s often the most exciting part. In your talk, this should be the take-home message, the most important thing you want the audience to come away with. </a:t>
            </a:r>
            <a:endParaRPr sz="1100">
              <a:latin typeface="Arial"/>
              <a:ea typeface="Arial"/>
              <a:cs typeface="Arial"/>
              <a:sym typeface="Arial"/>
            </a:endParaRPr>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r>
              <a:rPr lang="en-US" i="1"/>
              <a:t>Climax: Harry and his friend take action to stop Quirrell from stealing the philosopher’s stone and stop Voldemort from back to life . (take home message)</a:t>
            </a:r>
            <a:endParaRPr i="1"/>
          </a:p>
          <a:p>
            <a:pPr marL="457200" lvl="0" indent="-298450" algn="l" rtl="0">
              <a:lnSpc>
                <a:spcPct val="115000"/>
              </a:lnSpc>
              <a:spcBef>
                <a:spcPts val="0"/>
              </a:spcBef>
              <a:spcAft>
                <a:spcPts val="0"/>
              </a:spcAft>
              <a:buClr>
                <a:schemeClr val="dk1"/>
              </a:buClr>
              <a:buSzPts val="1100"/>
              <a:buChar char="●"/>
            </a:pPr>
            <a:endParaRPr sz="1100">
              <a:latin typeface="Arial"/>
              <a:ea typeface="Arial"/>
              <a:cs typeface="Arial"/>
              <a:sym typeface="Arial"/>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98" name="Google Shape;598;g6d1ee740b5_0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d1ee740b5_0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g6d1ee740b5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***well-known story</a:t>
            </a:r>
            <a:endParaRPr i="1"/>
          </a:p>
          <a:p>
            <a:pPr marL="0" marR="0" lvl="0" indent="0" algn="l" rtl="0">
              <a:lnSpc>
                <a:spcPct val="100000"/>
              </a:lnSpc>
              <a:spcBef>
                <a:spcPts val="0"/>
              </a:spcBef>
              <a:spcAft>
                <a:spcPts val="0"/>
              </a:spcAft>
              <a:buSzPts val="1400"/>
              <a:buNone/>
            </a:pPr>
            <a:r>
              <a:rPr lang="en-US" i="1"/>
              <a:t>Resolution: House Gryffindor is rewarded the house cup. (epilogue) </a:t>
            </a:r>
            <a:endParaRPr i="1"/>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Resolution: The epilogue of the story. Now that the protagonist has been through all that, what have they learned. Where are they now? What will they do next? </a:t>
            </a:r>
            <a:endParaRPr/>
          </a:p>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16" name="Google Shape;616;g6d1ee740b5_0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cff1f144a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7cff1f144a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have years of research into the field, the people you’re talking to probably haven’t. They don’t have the time to get an entire PhD during your talk, so only give them the information they need for the story you’re telling - don’t dumb down, distil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Notice no methods! **Or at least little method. </a:t>
            </a:r>
            <a:endParaRPr i="1"/>
          </a:p>
          <a:p>
            <a:pPr marL="0" marR="0" lvl="0" indent="0" algn="l" rtl="0">
              <a:lnSpc>
                <a:spcPct val="100000"/>
              </a:lnSpc>
              <a:spcBef>
                <a:spcPts val="0"/>
              </a:spcBef>
              <a:spcAft>
                <a:spcPts val="0"/>
              </a:spcAft>
              <a:buSzPts val="1400"/>
              <a:buNone/>
            </a:pPr>
            <a:endParaRPr i="1"/>
          </a:p>
          <a:p>
            <a:pPr marL="0" lvl="0" indent="0" algn="l" rtl="0">
              <a:spcBef>
                <a:spcPts val="0"/>
              </a:spcBef>
              <a:spcAft>
                <a:spcPts val="0"/>
              </a:spcAft>
              <a:buClr>
                <a:schemeClr val="dk1"/>
              </a:buClr>
              <a:buSzPts val="1400"/>
              <a:buFont typeface="Arial"/>
              <a:buNone/>
            </a:pPr>
            <a:r>
              <a:rPr lang="en-US"/>
              <a:t>Well that makes sense. When you have limited time (like 12-20 min in a conference), you want to get your audience engaged into your research as soon as possible. Details is needed for paper and repeat an experiment, but not for a talk.</a:t>
            </a:r>
            <a:endParaRPr/>
          </a:p>
          <a:p>
            <a:pPr marL="0" lvl="0" indent="0" algn="l" rtl="0">
              <a:spcBef>
                <a:spcPts val="0"/>
              </a:spcBef>
              <a:spcAft>
                <a:spcPts val="0"/>
              </a:spcAft>
              <a:buClr>
                <a:schemeClr val="dk1"/>
              </a:buClr>
              <a:buSzPts val="1400"/>
              <a:buFont typeface="Arial"/>
              <a:buNone/>
            </a:pPr>
            <a:r>
              <a:rPr lang="en-US"/>
              <a:t>Other scientists in our fields are more interested in the conclusion, the main takeaway. To get there, they want to listen why your research is important (intro), and want to know how that led to the conclusion (result).</a:t>
            </a:r>
            <a:endParaRPr/>
          </a:p>
          <a:p>
            <a:pPr marL="0" lvl="0" indent="0" algn="l" rtl="0">
              <a:spcBef>
                <a:spcPts val="0"/>
              </a:spcBef>
              <a:spcAft>
                <a:spcPts val="0"/>
              </a:spcAft>
              <a:buClr>
                <a:schemeClr val="dk1"/>
              </a:buClr>
              <a:buSzPts val="1400"/>
              <a:buFont typeface="Arial"/>
              <a:buNone/>
            </a:pPr>
            <a:endParaRPr/>
          </a:p>
          <a:p>
            <a:pPr marL="0" marR="0" lvl="0" indent="0" algn="l" rtl="0">
              <a:lnSpc>
                <a:spcPct val="100000"/>
              </a:lnSpc>
              <a:spcBef>
                <a:spcPts val="0"/>
              </a:spcBef>
              <a:spcAft>
                <a:spcPts val="0"/>
              </a:spcAft>
              <a:buClr>
                <a:schemeClr val="dk1"/>
              </a:buClr>
              <a:buSzPts val="1400"/>
              <a:buFont typeface="Calibri"/>
              <a:buNone/>
            </a:pPr>
            <a:endParaRPr/>
          </a:p>
          <a:p>
            <a:pPr marL="0" lvl="0" indent="0" algn="l" rtl="0">
              <a:spcBef>
                <a:spcPts val="0"/>
              </a:spcBef>
              <a:spcAft>
                <a:spcPts val="0"/>
              </a:spcAft>
              <a:buClr>
                <a:schemeClr val="dk1"/>
              </a:buClr>
              <a:buSzPts val="1400"/>
              <a:buFont typeface="Arial"/>
              <a:buNone/>
            </a:pPr>
            <a:r>
              <a:rPr lang="en-US"/>
              <a:t>How you got there (results, not methods)</a:t>
            </a:r>
            <a:endParaRPr/>
          </a:p>
          <a:p>
            <a:pPr marL="0" lvl="0" indent="0" algn="l" rtl="0">
              <a:spcBef>
                <a:spcPts val="0"/>
              </a:spcBef>
              <a:spcAft>
                <a:spcPts val="0"/>
              </a:spcAft>
              <a:buClr>
                <a:schemeClr val="dk1"/>
              </a:buClr>
              <a:buSzPts val="1400"/>
              <a:buFont typeface="Calibri"/>
              <a:buNone/>
            </a:pPr>
            <a:r>
              <a:rPr lang="en-US"/>
              <a:t>Importance (intro)</a:t>
            </a:r>
            <a:endParaRPr/>
          </a:p>
          <a:p>
            <a:pPr marL="0" marR="0" lvl="0" indent="0" algn="l" rtl="0">
              <a:lnSpc>
                <a:spcPct val="100000"/>
              </a:lnSpc>
              <a:spcBef>
                <a:spcPts val="0"/>
              </a:spcBef>
              <a:spcAft>
                <a:spcPts val="0"/>
              </a:spcAft>
              <a:buClr>
                <a:schemeClr val="dk1"/>
              </a:buClr>
              <a:buSzPts val="1400"/>
              <a:buFont typeface="Calibri"/>
              <a:buNone/>
            </a:pPr>
            <a:endParaRPr/>
          </a:p>
        </p:txBody>
      </p:sp>
      <p:sp>
        <p:nvSpPr>
          <p:cNvPr id="634" name="Google Shape;634;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476d2584da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g476d2584da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Mengying</a:t>
            </a:r>
            <a:endParaRPr i="1"/>
          </a:p>
          <a:p>
            <a:pPr marL="0" marR="0" lvl="0" indent="0" algn="l" rtl="0">
              <a:lnSpc>
                <a:spcPct val="100000"/>
              </a:lnSpc>
              <a:spcBef>
                <a:spcPts val="0"/>
              </a:spcBef>
              <a:spcAft>
                <a:spcPts val="0"/>
              </a:spcAft>
              <a:buSzPts val="1400"/>
              <a:buNone/>
            </a:pPr>
            <a:r>
              <a:rPr lang="en-US" i="1"/>
              <a:t>****You might think: oh the story format might work better for TV show or novel. My research is so dry how could it apply to me. Well, science itself is storytelling! Science is full of conflict, contradiction, research, resolution. There is enough tension to build a narrative, there is always amazing thing in the process people feel interested. Science is not just full of plain data or graphs. How to select data and present the key story is important.</a:t>
            </a:r>
            <a:endParaRPr i="1"/>
          </a:p>
        </p:txBody>
      </p:sp>
      <p:sp>
        <p:nvSpPr>
          <p:cNvPr id="643" name="Google Shape;643;g476d2584da_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60fd93d98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g60fd93d98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r>
              <a:rPr lang="en-US" i="1"/>
              <a:t>Mengying (Fill in with pictures, or divide it into different slides)</a:t>
            </a:r>
            <a:endParaRPr i="1"/>
          </a:p>
          <a:p>
            <a:pPr marL="76200" marR="0" lvl="0" indent="0" algn="l" rtl="0">
              <a:lnSpc>
                <a:spcPct val="100000"/>
              </a:lnSpc>
              <a:spcBef>
                <a:spcPts val="0"/>
              </a:spcBef>
              <a:spcAft>
                <a:spcPts val="0"/>
              </a:spcAft>
              <a:buClr>
                <a:schemeClr val="dk1"/>
              </a:buClr>
              <a:buSzPts val="1200"/>
              <a:buFont typeface="Arial"/>
              <a:buNone/>
            </a:pPr>
            <a:r>
              <a:rPr lang="en-US" i="1"/>
              <a:t>*Maybe give an example of my storyboard</a:t>
            </a:r>
            <a:endParaRPr i="1"/>
          </a:p>
          <a:p>
            <a:pPr marL="171450" marR="0" lvl="0" indent="-95250" algn="l" rtl="0">
              <a:lnSpc>
                <a:spcPct val="100000"/>
              </a:lnSpc>
              <a:spcBef>
                <a:spcPts val="0"/>
              </a:spcBef>
              <a:spcAft>
                <a:spcPts val="0"/>
              </a:spcAft>
              <a:buClr>
                <a:schemeClr val="dk1"/>
              </a:buClr>
              <a:buSzPts val="1200"/>
              <a:buFont typeface="Arial"/>
              <a:buNone/>
            </a:pPr>
            <a:r>
              <a:rPr lang="en-US" i="1"/>
              <a:t>****Science version of the story.</a:t>
            </a:r>
            <a:endParaRPr sz="1200" b="0" i="0" u="none" strike="noStrike" cap="none">
              <a:solidFill>
                <a:schemeClr val="dk1"/>
              </a:solidFill>
              <a:latin typeface="Calibri"/>
              <a:ea typeface="Calibri"/>
              <a:cs typeface="Calibri"/>
              <a:sym typeface="Calibri"/>
            </a:endParaRPr>
          </a:p>
        </p:txBody>
      </p:sp>
      <p:sp>
        <p:nvSpPr>
          <p:cNvPr id="649" name="Google Shape;649;g60fd93d98c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d1ee740b5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6d1ee740b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Mention I’ll expand the words into multiple slides or have images </a:t>
            </a:r>
            <a:endParaRPr/>
          </a:p>
          <a:p>
            <a:pPr marL="0" lvl="0" indent="0" algn="l" rtl="0">
              <a:spcBef>
                <a:spcPts val="0"/>
              </a:spcBef>
              <a:spcAft>
                <a:spcPts val="0"/>
              </a:spcAft>
              <a:buNone/>
            </a:pPr>
            <a:r>
              <a:rPr lang="en-US"/>
              <a:t>Expand each box into multiple slides with each slide focusing on one stage with multiple images.</a:t>
            </a:r>
            <a:endParaRPr/>
          </a:p>
          <a:p>
            <a:pPr marL="0" lvl="0" indent="0" algn="l" rtl="0">
              <a:spcBef>
                <a:spcPts val="0"/>
              </a:spcBef>
              <a:spcAft>
                <a:spcPts val="0"/>
              </a:spcAft>
              <a:buNone/>
            </a:pPr>
            <a:r>
              <a:rPr lang="en-US"/>
              <a:t>Highlight the emotion.</a:t>
            </a:r>
            <a:endParaRPr/>
          </a:p>
        </p:txBody>
      </p:sp>
      <p:sp>
        <p:nvSpPr>
          <p:cNvPr id="738" name="Google Shape;738;g6d1ee740b5_0_1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2587293fc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62587293f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i="1"/>
              <a:t>Grace</a:t>
            </a:r>
            <a:endParaRPr i="1"/>
          </a:p>
          <a:p>
            <a:pPr marL="0" marR="0" lvl="0" indent="0" algn="l" rtl="0">
              <a:lnSpc>
                <a:spcPct val="100000"/>
              </a:lnSpc>
              <a:spcBef>
                <a:spcPts val="0"/>
              </a:spcBef>
              <a:spcAft>
                <a:spcPts val="0"/>
              </a:spcAft>
              <a:buSzPts val="1400"/>
              <a:buNone/>
            </a:pPr>
            <a:r>
              <a:rPr lang="en-US" i="1"/>
              <a:t>Goal start (protagonist) = 1:53, end = 2:00 (7 min)</a:t>
            </a:r>
            <a:endParaRPr i="1"/>
          </a:p>
          <a:p>
            <a:pPr marL="0" marR="0" lvl="0" indent="0" algn="l" rtl="0">
              <a:lnSpc>
                <a:spcPct val="100000"/>
              </a:lnSpc>
              <a:spcBef>
                <a:spcPts val="0"/>
              </a:spcBef>
              <a:spcAft>
                <a:spcPts val="0"/>
              </a:spcAft>
              <a:buSzPts val="1400"/>
              <a:buNone/>
            </a:pPr>
            <a:r>
              <a:rPr lang="en-US" i="1"/>
              <a:t>Every story must have a hero. Someone to root for, like Harry Potter. But how do find the protagonist to your science story?</a:t>
            </a: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endParaRPr i="1"/>
          </a:p>
          <a:p>
            <a:pPr marL="0" marR="0" lvl="0" indent="0" algn="l" rtl="0">
              <a:lnSpc>
                <a:spcPct val="100000"/>
              </a:lnSpc>
              <a:spcBef>
                <a:spcPts val="0"/>
              </a:spcBef>
              <a:spcAft>
                <a:spcPts val="0"/>
              </a:spcAft>
              <a:buSzPts val="1400"/>
              <a:buNone/>
            </a:pPr>
            <a:endParaRPr i="1"/>
          </a:p>
        </p:txBody>
      </p:sp>
      <p:sp>
        <p:nvSpPr>
          <p:cNvPr id="754" name="Google Shape;754;g62587293fc_0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2587293fc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g62587293fc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i="1"/>
              <a:t>Grace</a:t>
            </a:r>
            <a:endParaRPr i="1"/>
          </a:p>
          <a:p>
            <a:pPr marL="0" lvl="0" indent="0" algn="l" rtl="0">
              <a:lnSpc>
                <a:spcPct val="100000"/>
              </a:lnSpc>
              <a:spcBef>
                <a:spcPts val="0"/>
              </a:spcBef>
              <a:spcAft>
                <a:spcPts val="0"/>
              </a:spcAft>
              <a:buSzPts val="1400"/>
              <a:buNone/>
            </a:pPr>
            <a:r>
              <a:rPr lang="en-US" i="1"/>
              <a:t>*Start video at 2:05*</a:t>
            </a:r>
            <a:endParaRPr i="1"/>
          </a:p>
          <a:p>
            <a:pPr marL="0" lvl="0" indent="0" algn="l" rtl="0">
              <a:lnSpc>
                <a:spcPct val="100000"/>
              </a:lnSpc>
              <a:spcBef>
                <a:spcPts val="0"/>
              </a:spcBef>
              <a:spcAft>
                <a:spcPts val="0"/>
              </a:spcAft>
              <a:buSzPts val="1400"/>
              <a:buNone/>
            </a:pPr>
            <a:r>
              <a:rPr lang="en-US" i="1"/>
              <a:t>Don’t you just feel for that lovelorn bird of paradise? How can you not? But what if your research subject is not so charismatic?  </a:t>
            </a:r>
            <a:endParaRPr i="1"/>
          </a:p>
        </p:txBody>
      </p:sp>
      <p:sp>
        <p:nvSpPr>
          <p:cNvPr id="760" name="Google Shape;760;g62587293fc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62587293fc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g62587293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i="1"/>
              <a:t>Grace</a:t>
            </a:r>
            <a:endParaRPr i="1"/>
          </a:p>
          <a:p>
            <a:pPr marL="0" lvl="0" indent="0" algn="l" rtl="0">
              <a:lnSpc>
                <a:spcPct val="100000"/>
              </a:lnSpc>
              <a:spcBef>
                <a:spcPts val="0"/>
              </a:spcBef>
              <a:spcAft>
                <a:spcPts val="0"/>
              </a:spcAft>
              <a:buSzPts val="1400"/>
              <a:buNone/>
            </a:pPr>
            <a:r>
              <a:rPr lang="en-US" i="1"/>
              <a:t>But the easiest place to find a protagonist is IN THE MIRROR. You––yes, you–– are a more compelling protagonist than any lovelorn bird or photovoltaic cell. The scientific process is an uphill battle filled with emotional changes. And you are the one doing battle. You </a:t>
            </a:r>
            <a:r>
              <a:rPr lang="en-US"/>
              <a:t>feel</a:t>
            </a:r>
            <a:r>
              <a:rPr lang="en-US" i="1"/>
              <a:t> things about your science ( if you’re anything like me, usually frustration). As scientists we are trained to remove ourselves from our science, to speak in the passive voice and pretend that we have no emotional stakes in the outcomes of our experiments. But as a storyteller you are free to do the opposite. Your struggles and successes constitute stakes that an audience will care about. </a:t>
            </a:r>
            <a:endParaRPr i="1"/>
          </a:p>
          <a:p>
            <a:pPr marL="0" lvl="0" indent="0" algn="l" rtl="0">
              <a:lnSpc>
                <a:spcPct val="100000"/>
              </a:lnSpc>
              <a:spcBef>
                <a:spcPts val="0"/>
              </a:spcBef>
              <a:spcAft>
                <a:spcPts val="0"/>
              </a:spcAft>
              <a:buSzPts val="1400"/>
              <a:buNone/>
            </a:pPr>
            <a:endParaRPr i="1"/>
          </a:p>
          <a:p>
            <a:pPr marL="0" lvl="0" indent="0" algn="l" rtl="0">
              <a:lnSpc>
                <a:spcPct val="100000"/>
              </a:lnSpc>
              <a:spcBef>
                <a:spcPts val="0"/>
              </a:spcBef>
              <a:spcAft>
                <a:spcPts val="0"/>
              </a:spcAft>
              <a:buSzPts val="1400"/>
              <a:buNone/>
            </a:pPr>
            <a:r>
              <a:rPr lang="en-US" i="1"/>
              <a:t>crediblity, engage with audience</a:t>
            </a:r>
            <a:endParaRPr i="1"/>
          </a:p>
          <a:p>
            <a:pPr marL="0" lvl="0" indent="0" algn="l" rtl="0">
              <a:lnSpc>
                <a:spcPct val="100000"/>
              </a:lnSpc>
              <a:spcBef>
                <a:spcPts val="0"/>
              </a:spcBef>
              <a:spcAft>
                <a:spcPts val="0"/>
              </a:spcAft>
              <a:buSzPts val="1400"/>
              <a:buNone/>
            </a:pPr>
            <a:r>
              <a:rPr lang="en-US" i="1"/>
              <a:t>Talk about the experience of me figuring out </a:t>
            </a:r>
            <a:endParaRPr i="1"/>
          </a:p>
        </p:txBody>
      </p:sp>
      <p:sp>
        <p:nvSpPr>
          <p:cNvPr id="767" name="Google Shape;767;g62587293fc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Start: 4:50</a:t>
            </a:r>
            <a:endParaRPr/>
          </a:p>
          <a:p>
            <a:pPr marL="0" marR="0" lvl="0" indent="0" algn="l" rtl="0">
              <a:lnSpc>
                <a:spcPct val="100000"/>
              </a:lnSpc>
              <a:spcBef>
                <a:spcPts val="0"/>
              </a:spcBef>
              <a:spcAft>
                <a:spcPts val="0"/>
              </a:spcAft>
              <a:buClr>
                <a:schemeClr val="dk1"/>
              </a:buClr>
              <a:buSzPts val="1200"/>
              <a:buFont typeface="Calibri"/>
              <a:buNone/>
            </a:pPr>
            <a:r>
              <a:rPr lang="en-US"/>
              <a:t>Remember: applications coming out at the end of October!</a:t>
            </a:r>
            <a:endParaRPr/>
          </a:p>
          <a:p>
            <a:pPr marL="0" marR="0" lvl="0" indent="0" algn="l" rtl="0">
              <a:lnSpc>
                <a:spcPct val="100000"/>
              </a:lnSpc>
              <a:spcBef>
                <a:spcPts val="0"/>
              </a:spcBef>
              <a:spcAft>
                <a:spcPts val="0"/>
              </a:spcAft>
              <a:buClr>
                <a:schemeClr val="dk1"/>
              </a:buClr>
              <a:buSzPts val="1200"/>
              <a:buFont typeface="Calibri"/>
              <a:buNone/>
            </a:pPr>
            <a:r>
              <a:rPr lang="en-US"/>
              <a:t>5-10 minutes for evals and questions</a:t>
            </a:r>
            <a:endParaRPr/>
          </a:p>
        </p:txBody>
      </p:sp>
      <p:sp>
        <p:nvSpPr>
          <p:cNvPr id="804" name="Google Shape;804;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a:t>Start at 4:10 </a:t>
            </a:r>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1</a:t>
            </a:r>
            <a:r>
              <a:rPr lang="en-US"/>
              <a:t>5</a:t>
            </a:r>
            <a:r>
              <a:rPr lang="en-US" sz="1200" b="0" i="0" u="none" strike="noStrike" cap="none">
                <a:solidFill>
                  <a:schemeClr val="dk1"/>
                </a:solidFill>
                <a:latin typeface="Calibri"/>
                <a:ea typeface="Calibri"/>
                <a:cs typeface="Calibri"/>
                <a:sym typeface="Calibri"/>
              </a:rPr>
              <a:t> min to write (</a:t>
            </a:r>
            <a:r>
              <a:rPr lang="en-US"/>
              <a:t>4</a:t>
            </a:r>
            <a:r>
              <a:rPr lang="en-US" sz="1200" b="0" i="0" u="none" strike="noStrike" cap="none">
                <a:solidFill>
                  <a:schemeClr val="dk1"/>
                </a:solidFill>
                <a:latin typeface="Calibri"/>
                <a:ea typeface="Calibri"/>
                <a:cs typeface="Calibri"/>
                <a:sym typeface="Calibri"/>
              </a:rPr>
              <a:t>:</a:t>
            </a:r>
            <a:r>
              <a:rPr lang="en-US"/>
              <a:t>10 - 4:25</a:t>
            </a:r>
            <a:r>
              <a:rPr lang="en-US" sz="1200" b="0" i="0" u="none" strike="noStrike" cap="none">
                <a:solidFill>
                  <a:schemeClr val="dk1"/>
                </a:solidFill>
                <a:latin typeface="Calibri"/>
                <a:ea typeface="Calibri"/>
                <a:cs typeface="Calibri"/>
                <a:sym typeface="Calibri"/>
              </a:rPr>
              <a:t>) **can shorten to 10 min if necessary</a:t>
            </a:r>
            <a:endParaRPr/>
          </a:p>
          <a:p>
            <a:pPr marL="0" marR="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2</a:t>
            </a:r>
            <a:r>
              <a:rPr lang="en-US"/>
              <a:t>5</a:t>
            </a:r>
            <a:r>
              <a:rPr lang="en-US" sz="1200" b="0" i="0" u="none" strike="noStrike" cap="none">
                <a:solidFill>
                  <a:schemeClr val="dk1"/>
                </a:solidFill>
                <a:latin typeface="Calibri"/>
                <a:ea typeface="Calibri"/>
                <a:cs typeface="Calibri"/>
                <a:sym typeface="Calibri"/>
              </a:rPr>
              <a:t> min to pitch in groups (</a:t>
            </a:r>
            <a:r>
              <a:rPr lang="en-US"/>
              <a:t>4:25 - 4:50), 3 leads so groups of 6</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a:t>(Rachel does this slide)</a:t>
            </a:r>
            <a:endParaRPr/>
          </a:p>
          <a:p>
            <a:pPr marL="0" marR="0" lvl="0" indent="0" algn="l" rtl="0">
              <a:lnSpc>
                <a:spcPct val="100000"/>
              </a:lnSpc>
              <a:spcBef>
                <a:spcPts val="0"/>
              </a:spcBef>
              <a:spcAft>
                <a:spcPts val="0"/>
              </a:spcAft>
              <a:buClr>
                <a:schemeClr val="dk1"/>
              </a:buClr>
              <a:buSzPts val="1400"/>
              <a:buFont typeface="Calibri"/>
              <a:buNone/>
            </a:pPr>
            <a:r>
              <a:rPr lang="en-US"/>
              <a:t>Change the elevator pitch feedback form to be more workshop relevant.</a:t>
            </a:r>
            <a:endParaRPr/>
          </a:p>
        </p:txBody>
      </p:sp>
      <p:sp>
        <p:nvSpPr>
          <p:cNvPr id="796" name="Google Shape;79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cff1f144a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cff1f144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confidence (include general presentation skills and imrov)</a:t>
            </a:r>
            <a:endParaRPr/>
          </a:p>
          <a:p>
            <a:pPr marL="0" lvl="0" indent="0" algn="l" rtl="0">
              <a:spcBef>
                <a:spcPts val="0"/>
              </a:spcBef>
              <a:spcAft>
                <a:spcPts val="0"/>
              </a:spcAft>
              <a:buNone/>
            </a:pPr>
            <a:r>
              <a:rPr lang="en"/>
              <a:t>Why are we learning these skills? Do be more confident when the unexpected happens. General strategies to be comfortable across contexts.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cff1f144a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cff1f144a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means mental and physical preperation. Know your audience know your message, practice, practice, practice. Memorize then forget. Stretch. This is an interactive wokrshop stand up stretch out squish your face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cff1f144a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cff1f144a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 is all about responding to the absurd while affirming it- yes and. That’s how you respond to surprising situations. Practice makes perfect.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b7d9c387f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7b7d9c387f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Jargon (Conor) - Will define types of jargon, discuss why we use it, and when it may or may not be appropriate.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Distillation (Hally) - Since our goal is to provide you a strategy for designing a 15-minute talk, we need to talk about distillation. How to compress your research without compromising or “dumbing down” your methods and conclusions.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Storytelling (Mengying) - The latter half of of this workshop will focus on accomplishing this goal while engaging your audience through storytelling.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At the end of the workshop you’ll get to outline the story of your own research through storyboarding.  </a:t>
            </a:r>
            <a:endParaRPr/>
          </a:p>
        </p:txBody>
      </p:sp>
      <p:sp>
        <p:nvSpPr>
          <p:cNvPr id="202" name="Google Shape;202;g7b7d9c387f_0_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d1ee740b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d1ee740b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3-5 min.</a:t>
            </a:r>
            <a:endParaRPr/>
          </a:p>
          <a:p>
            <a:pPr marL="0" lvl="0" indent="0" algn="l" rtl="0">
              <a:spcBef>
                <a:spcPts val="0"/>
              </a:spcBef>
              <a:spcAft>
                <a:spcPts val="0"/>
              </a:spcAft>
              <a:buNone/>
            </a:pPr>
            <a:endParaRPr/>
          </a:p>
          <a:p>
            <a:pPr marL="0" lvl="0" indent="0" algn="l" rtl="0">
              <a:spcBef>
                <a:spcPts val="0"/>
              </a:spcBef>
              <a:spcAft>
                <a:spcPts val="0"/>
              </a:spcAft>
              <a:buNone/>
            </a:pPr>
            <a:r>
              <a:rPr lang="en-US"/>
              <a:t>If your just starting your research feel free to describe your research hypothesis/goals. If you’re further along in your program you can briefly describe your results and conclusions.</a:t>
            </a:r>
            <a:endParaRPr/>
          </a:p>
        </p:txBody>
      </p:sp>
      <p:sp>
        <p:nvSpPr>
          <p:cNvPr id="196" name="Google Shape;196;g6d1ee740b5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0"/>
          <p:cNvSpPr txBox="1">
            <a:spLocks noGrp="1"/>
          </p:cNvSpPr>
          <p:nvPr>
            <p:ph type="ctrTitle"/>
          </p:nvPr>
        </p:nvSpPr>
        <p:spPr>
          <a:xfrm>
            <a:off x="685800" y="1122363"/>
            <a:ext cx="77724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40"/>
          <p:cNvSpPr txBox="1">
            <a:spLocks noGrp="1"/>
          </p:cNvSpPr>
          <p:nvPr>
            <p:ph type="subTitle" idx="1"/>
          </p:nvPr>
        </p:nvSpPr>
        <p:spPr>
          <a:xfrm>
            <a:off x="1143000" y="3602038"/>
            <a:ext cx="6858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4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40"/>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9"/>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4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49"/>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49"/>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4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0"/>
          <p:cNvSpPr txBox="1">
            <a:spLocks noGrp="1"/>
          </p:cNvSpPr>
          <p:nvPr>
            <p:ph type="title"/>
          </p:nvPr>
        </p:nvSpPr>
        <p:spPr>
          <a:xfrm rot="5400000">
            <a:off x="4623593" y="2285206"/>
            <a:ext cx="5811838" cy="1971675"/>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5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50"/>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50"/>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5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g7bf75c6f57_2_117"/>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onstantia"/>
              <a:buNone/>
              <a:defRPr sz="60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2" name="Google Shape;92;g7bf75c6f57_2_117"/>
          <p:cNvSpPr txBox="1">
            <a:spLocks noGrp="1"/>
          </p:cNvSpPr>
          <p:nvPr>
            <p:ph type="subTitle" idx="1"/>
          </p:nvPr>
        </p:nvSpPr>
        <p:spPr>
          <a:xfrm>
            <a:off x="1143000" y="3602038"/>
            <a:ext cx="6858000" cy="1655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Source Sans Pro"/>
                <a:ea typeface="Source Sans Pro"/>
                <a:cs typeface="Source Sans Pro"/>
                <a:sym typeface="Source Sans Pro"/>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Source Sans Pro"/>
                <a:ea typeface="Source Sans Pro"/>
                <a:cs typeface="Source Sans Pro"/>
                <a:sym typeface="Source Sans Pro"/>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93" name="Google Shape;93;g7bf75c6f57_2_11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94" name="Google Shape;94;g7bf75c6f57_2_11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95" name="Google Shape;95;g7bf75c6f57_2_11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g7bf75c6f57_2_123"/>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98" name="Google Shape;98;g7bf75c6f57_2_123"/>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99" name="Google Shape;99;g7bf75c6f57_2_123"/>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00" name="Google Shape;100;g7bf75c6f57_2_123"/>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g7bf75c6f57_2_128"/>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3" name="Google Shape;103;g7bf75c6f57_2_128"/>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04" name="Google Shape;104;g7bf75c6f57_2_128"/>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05" name="Google Shape;105;g7bf75c6f57_2_128"/>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06" name="Google Shape;106;g7bf75c6f57_2_12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7"/>
        <p:cNvGrpSpPr/>
        <p:nvPr/>
      </p:nvGrpSpPr>
      <p:grpSpPr>
        <a:xfrm>
          <a:off x="0" y="0"/>
          <a:ext cx="0" cy="0"/>
          <a:chOff x="0" y="0"/>
          <a:chExt cx="0" cy="0"/>
        </a:xfrm>
      </p:grpSpPr>
      <p:sp>
        <p:nvSpPr>
          <p:cNvPr id="108" name="Google Shape;108;g7bf75c6f57_2_13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09" name="Google Shape;109;g7bf75c6f57_2_134"/>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Google Shape;110;g7bf75c6f57_2_134"/>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11" name="Google Shape;111;g7bf75c6f57_2_13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12" name="Google Shape;112;g7bf75c6f57_2_13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13" name="Google Shape;113;g7bf75c6f57_2_13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4"/>
        <p:cNvGrpSpPr/>
        <p:nvPr/>
      </p:nvGrpSpPr>
      <p:grpSpPr>
        <a:xfrm>
          <a:off x="0" y="0"/>
          <a:ext cx="0" cy="0"/>
          <a:chOff x="0" y="0"/>
          <a:chExt cx="0" cy="0"/>
        </a:xfrm>
      </p:grpSpPr>
      <p:sp>
        <p:nvSpPr>
          <p:cNvPr id="115" name="Google Shape;115;g7bf75c6f57_2_141"/>
          <p:cNvSpPr txBox="1">
            <a:spLocks noGrp="1"/>
          </p:cNvSpPr>
          <p:nvPr>
            <p:ph type="title"/>
          </p:nvPr>
        </p:nvSpPr>
        <p:spPr>
          <a:xfrm>
            <a:off x="629841"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16" name="Google Shape;116;g7bf75c6f57_2_141"/>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7" name="Google Shape;117;g7bf75c6f57_2_141"/>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Google Shape;118;g7bf75c6f57_2_141"/>
          <p:cNvSpPr txBox="1">
            <a:spLocks noGrp="1"/>
          </p:cNvSpPr>
          <p:nvPr>
            <p:ph type="body" idx="3"/>
          </p:nvPr>
        </p:nvSpPr>
        <p:spPr>
          <a:xfrm>
            <a:off x="4629150" y="1681163"/>
            <a:ext cx="3887400" cy="823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9" name="Google Shape;119;g7bf75c6f57_2_141"/>
          <p:cNvSpPr txBox="1">
            <a:spLocks noGrp="1"/>
          </p:cNvSpPr>
          <p:nvPr>
            <p:ph type="body" idx="4"/>
          </p:nvPr>
        </p:nvSpPr>
        <p:spPr>
          <a:xfrm>
            <a:off x="4629150" y="2505075"/>
            <a:ext cx="3887400" cy="3684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20" name="Google Shape;120;g7bf75c6f57_2_14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21" name="Google Shape;121;g7bf75c6f57_2_14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22" name="Google Shape;122;g7bf75c6f57_2_14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3"/>
        <p:cNvGrpSpPr/>
        <p:nvPr/>
      </p:nvGrpSpPr>
      <p:grpSpPr>
        <a:xfrm>
          <a:off x="0" y="0"/>
          <a:ext cx="0" cy="0"/>
          <a:chOff x="0" y="0"/>
          <a:chExt cx="0" cy="0"/>
        </a:xfrm>
      </p:grpSpPr>
      <p:sp>
        <p:nvSpPr>
          <p:cNvPr id="124" name="Google Shape;124;g7bf75c6f57_2_150"/>
          <p:cNvSpPr txBox="1">
            <a:spLocks noGrp="1"/>
          </p:cNvSpPr>
          <p:nvPr>
            <p:ph type="title"/>
          </p:nvPr>
        </p:nvSpPr>
        <p:spPr>
          <a:xfrm>
            <a:off x="623888" y="1709739"/>
            <a:ext cx="7886700" cy="28527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onstantia"/>
              <a:buNone/>
              <a:defRPr sz="60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5" name="Google Shape;125;g7bf75c6f57_2_150"/>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Source Sans Pro"/>
                <a:ea typeface="Source Sans Pro"/>
                <a:cs typeface="Source Sans Pro"/>
                <a:sym typeface="Source Sans Pro"/>
              </a:defRPr>
            </a:lvl9pPr>
          </a:lstStyle>
          <a:p>
            <a:endParaRPr/>
          </a:p>
        </p:txBody>
      </p:sp>
      <p:sp>
        <p:nvSpPr>
          <p:cNvPr id="126" name="Google Shape;126;g7bf75c6f57_2_15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27" name="Google Shape;127;g7bf75c6f57_2_15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28" name="Google Shape;128;g7bf75c6f57_2_15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g7bf75c6f57_2_156"/>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1" name="Google Shape;131;g7bf75c6f57_2_156"/>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2" name="Google Shape;132;g7bf75c6f57_2_15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g7bf75c6f57_2_160"/>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onstantia"/>
              <a:buNone/>
              <a:defRPr sz="32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5" name="Google Shape;135;g7bf75c6f57_2_160"/>
          <p:cNvSpPr txBox="1">
            <a:spLocks noGrp="1"/>
          </p:cNvSpPr>
          <p:nvPr>
            <p:ph type="body" idx="1"/>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Source Sans Pro"/>
                <a:ea typeface="Source Sans Pro"/>
                <a:cs typeface="Source Sans Pro"/>
                <a:sym typeface="Source Sans Pro"/>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Google Shape;136;g7bf75c6f57_2_160"/>
          <p:cNvSpPr txBox="1">
            <a:spLocks noGrp="1"/>
          </p:cNvSpPr>
          <p:nvPr>
            <p:ph type="body" idx="2"/>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Google Shape;137;g7bf75c6f57_2_16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Google Shape;138;g7bf75c6f57_2_16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9" name="Google Shape;139;g7bf75c6f57_2_16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41"/>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41"/>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1"/>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g7bf75c6f57_2_167"/>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onstantia"/>
              <a:buNone/>
              <a:defRPr sz="32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42" name="Google Shape;142;g7bf75c6f57_2_167"/>
          <p:cNvSpPr>
            <a:spLocks noGrp="1"/>
          </p:cNvSpPr>
          <p:nvPr>
            <p:ph type="pic" idx="2"/>
          </p:nvPr>
        </p:nvSpPr>
        <p:spPr>
          <a:xfrm>
            <a:off x="3887391" y="987426"/>
            <a:ext cx="46293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Source Sans Pro"/>
                <a:ea typeface="Source Sans Pro"/>
                <a:cs typeface="Source Sans Pro"/>
                <a:sym typeface="Source Sans Pro"/>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Source Sans Pro"/>
                <a:ea typeface="Source Sans Pro"/>
                <a:cs typeface="Source Sans Pro"/>
                <a:sym typeface="Source Sans Pro"/>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Source Sans Pro"/>
                <a:ea typeface="Source Sans Pro"/>
                <a:cs typeface="Source Sans Pro"/>
                <a:sym typeface="Source Sans Pro"/>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43" name="Google Shape;143;g7bf75c6f57_2_167"/>
          <p:cNvSpPr txBox="1">
            <a:spLocks noGrp="1"/>
          </p:cNvSpPr>
          <p:nvPr>
            <p:ph type="body" idx="1"/>
          </p:nvPr>
        </p:nvSpPr>
        <p:spPr>
          <a:xfrm>
            <a:off x="629841" y="2057400"/>
            <a:ext cx="2949300" cy="3811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Source Sans Pro"/>
                <a:ea typeface="Source Sans Pro"/>
                <a:cs typeface="Source Sans Pro"/>
                <a:sym typeface="Source Sans Pro"/>
              </a:defRPr>
            </a:lvl9pPr>
          </a:lstStyle>
          <a:p>
            <a:endParaRPr/>
          </a:p>
        </p:txBody>
      </p:sp>
      <p:sp>
        <p:nvSpPr>
          <p:cNvPr id="144" name="Google Shape;144;g7bf75c6f57_2_167"/>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5" name="Google Shape;145;g7bf75c6f57_2_167"/>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46" name="Google Shape;146;g7bf75c6f57_2_16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g7bf75c6f57_2_174"/>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49" name="Google Shape;149;g7bf75c6f57_2_174"/>
          <p:cNvSpPr txBox="1">
            <a:spLocks noGrp="1"/>
          </p:cNvSpPr>
          <p:nvPr>
            <p:ph type="body" idx="1"/>
          </p:nvPr>
        </p:nvSpPr>
        <p:spPr>
          <a:xfrm rot="5400000">
            <a:off x="2396400" y="57875"/>
            <a:ext cx="4351200" cy="7886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0" name="Google Shape;150;g7bf75c6f57_2_174"/>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1" name="Google Shape;151;g7bf75c6f57_2_174"/>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2" name="Google Shape;152;g7bf75c6f57_2_17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g7bf75c6f57_2_180"/>
          <p:cNvSpPr txBox="1">
            <a:spLocks noGrp="1"/>
          </p:cNvSpPr>
          <p:nvPr>
            <p:ph type="title"/>
          </p:nvPr>
        </p:nvSpPr>
        <p:spPr>
          <a:xfrm rot="5400000">
            <a:off x="4623599" y="2285275"/>
            <a:ext cx="5811900" cy="1971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5" name="Google Shape;155;g7bf75c6f57_2_180"/>
          <p:cNvSpPr txBox="1">
            <a:spLocks noGrp="1"/>
          </p:cNvSpPr>
          <p:nvPr>
            <p:ph type="body" idx="1"/>
          </p:nvPr>
        </p:nvSpPr>
        <p:spPr>
          <a:xfrm rot="5400000">
            <a:off x="623025" y="370675"/>
            <a:ext cx="5811900" cy="5800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6" name="Google Shape;156;g7bf75c6f57_2_180"/>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7" name="Google Shape;157;g7bf75c6f57_2_180"/>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SzPts val="1400"/>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58" name="Google Shape;158;g7bf75c6f57_2_180"/>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_Text Gradient">
  <p:cSld name="2_Text Gradient">
    <p:spTree>
      <p:nvGrpSpPr>
        <p:cNvPr id="1" name="Shape 159"/>
        <p:cNvGrpSpPr/>
        <p:nvPr/>
      </p:nvGrpSpPr>
      <p:grpSpPr>
        <a:xfrm>
          <a:off x="0" y="0"/>
          <a:ext cx="0" cy="0"/>
          <a:chOff x="0" y="0"/>
          <a:chExt cx="0" cy="0"/>
        </a:xfrm>
      </p:grpSpPr>
      <p:sp>
        <p:nvSpPr>
          <p:cNvPr id="160" name="Google Shape;160;g7bf75c6f57_2_186"/>
          <p:cNvSpPr txBox="1">
            <a:spLocks noGrp="1"/>
          </p:cNvSpPr>
          <p:nvPr>
            <p:ph type="title"/>
          </p:nvPr>
        </p:nvSpPr>
        <p:spPr>
          <a:xfrm>
            <a:off x="371475" y="290513"/>
            <a:ext cx="6402000" cy="939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61" name="Google Shape;161;g7bf75c6f57_2_186" descr="ITHS-horizontal-color-600.png"/>
          <p:cNvPicPr preferRelativeResize="0"/>
          <p:nvPr/>
        </p:nvPicPr>
        <p:blipFill rotWithShape="1">
          <a:blip r:embed="rId2">
            <a:alphaModFix/>
          </a:blip>
          <a:srcRect/>
          <a:stretch/>
        </p:blipFill>
        <p:spPr>
          <a:xfrm>
            <a:off x="385631" y="6142231"/>
            <a:ext cx="2617004" cy="5364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p:cSld name="Text">
    <p:spTree>
      <p:nvGrpSpPr>
        <p:cNvPr id="1" name="Shape 162"/>
        <p:cNvGrpSpPr/>
        <p:nvPr/>
      </p:nvGrpSpPr>
      <p:grpSpPr>
        <a:xfrm>
          <a:off x="0" y="0"/>
          <a:ext cx="0" cy="0"/>
          <a:chOff x="0" y="0"/>
          <a:chExt cx="0" cy="0"/>
        </a:xfrm>
      </p:grpSpPr>
      <p:sp>
        <p:nvSpPr>
          <p:cNvPr id="163" name="Google Shape;163;g7bf75c6f57_2_189"/>
          <p:cNvSpPr txBox="1">
            <a:spLocks noGrp="1"/>
          </p:cNvSpPr>
          <p:nvPr>
            <p:ph type="body" idx="1"/>
          </p:nvPr>
        </p:nvSpPr>
        <p:spPr>
          <a:xfrm>
            <a:off x="371475" y="1230313"/>
            <a:ext cx="6400800" cy="3651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000"/>
              </a:spcBef>
              <a:spcAft>
                <a:spcPts val="0"/>
              </a:spcAft>
              <a:buClr>
                <a:schemeClr val="accent1"/>
              </a:buClr>
              <a:buSzPts val="1800"/>
              <a:buFont typeface="Arial"/>
              <a:buChar char="•"/>
              <a:defRPr sz="1800" b="1" i="0" u="none" strike="noStrike" cap="none">
                <a:solidFill>
                  <a:schemeClr val="accent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64" name="Google Shape;164;g7bf75c6f57_2_189"/>
          <p:cNvSpPr txBox="1">
            <a:spLocks noGrp="1"/>
          </p:cNvSpPr>
          <p:nvPr>
            <p:ph type="title"/>
          </p:nvPr>
        </p:nvSpPr>
        <p:spPr>
          <a:xfrm>
            <a:off x="371475" y="290513"/>
            <a:ext cx="6400800" cy="939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65" name="Google Shape;165;g7bf75c6f57_2_189"/>
          <p:cNvSpPr txBox="1">
            <a:spLocks noGrp="1"/>
          </p:cNvSpPr>
          <p:nvPr>
            <p:ph type="body" idx="2"/>
          </p:nvPr>
        </p:nvSpPr>
        <p:spPr>
          <a:xfrm>
            <a:off x="371475" y="1595438"/>
            <a:ext cx="6404100" cy="4267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8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pic>
        <p:nvPicPr>
          <p:cNvPr id="166" name="Google Shape;166;g7bf75c6f57_2_189" descr="ITHS-horizontal-color-600.png"/>
          <p:cNvPicPr preferRelativeResize="0"/>
          <p:nvPr/>
        </p:nvPicPr>
        <p:blipFill rotWithShape="1">
          <a:blip r:embed="rId2">
            <a:alphaModFix/>
          </a:blip>
          <a:srcRect/>
          <a:stretch/>
        </p:blipFill>
        <p:spPr>
          <a:xfrm>
            <a:off x="395156" y="6142231"/>
            <a:ext cx="2617004" cy="5364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6"/>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6"/>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 name="Google Shape;33;p42"/>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2"/>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3"/>
          <p:cNvSpPr txBox="1">
            <a:spLocks noGrp="1"/>
          </p:cNvSpPr>
          <p:nvPr>
            <p:ph type="title"/>
          </p:nvPr>
        </p:nvSpPr>
        <p:spPr>
          <a:xfrm>
            <a:off x="623888" y="1709739"/>
            <a:ext cx="78867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8" name="Google Shape;38;p43"/>
          <p:cNvSpPr txBox="1">
            <a:spLocks noGrp="1"/>
          </p:cNvSpPr>
          <p:nvPr>
            <p:ph type="body" idx="1"/>
          </p:nvPr>
        </p:nvSpPr>
        <p:spPr>
          <a:xfrm>
            <a:off x="623888" y="4589464"/>
            <a:ext cx="78867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2800"/>
              <a:buFont typeface="Arial"/>
              <a:buNone/>
              <a:defRPr sz="24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9" name="Google Shape;39;p43"/>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3"/>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44"/>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4" name="Google Shape;44;p44"/>
          <p:cNvSpPr txBox="1">
            <a:spLocks noGrp="1"/>
          </p:cNvSpPr>
          <p:nvPr>
            <p:ph type="body" idx="1"/>
          </p:nvPr>
        </p:nvSpPr>
        <p:spPr>
          <a:xfrm>
            <a:off x="628650" y="1825625"/>
            <a:ext cx="38862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44"/>
          <p:cNvSpPr txBox="1">
            <a:spLocks noGrp="1"/>
          </p:cNvSpPr>
          <p:nvPr>
            <p:ph type="body" idx="2"/>
          </p:nvPr>
        </p:nvSpPr>
        <p:spPr>
          <a:xfrm>
            <a:off x="4629150" y="1825625"/>
            <a:ext cx="38862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44"/>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44"/>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4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45"/>
          <p:cNvSpPr txBox="1">
            <a:spLocks noGrp="1"/>
          </p:cNvSpPr>
          <p:nvPr>
            <p:ph type="title"/>
          </p:nvPr>
        </p:nvSpPr>
        <p:spPr>
          <a:xfrm>
            <a:off x="629841" y="365126"/>
            <a:ext cx="78867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1" name="Google Shape;51;p45"/>
          <p:cNvSpPr txBox="1">
            <a:spLocks noGrp="1"/>
          </p:cNvSpPr>
          <p:nvPr>
            <p:ph type="body" idx="1"/>
          </p:nvPr>
        </p:nvSpPr>
        <p:spPr>
          <a:xfrm>
            <a:off x="629842" y="1681163"/>
            <a:ext cx="3868340"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45"/>
          <p:cNvSpPr txBox="1">
            <a:spLocks noGrp="1"/>
          </p:cNvSpPr>
          <p:nvPr>
            <p:ph type="body" idx="2"/>
          </p:nvPr>
        </p:nvSpPr>
        <p:spPr>
          <a:xfrm>
            <a:off x="629842" y="2505075"/>
            <a:ext cx="3868340"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45"/>
          <p:cNvSpPr txBox="1">
            <a:spLocks noGrp="1"/>
          </p:cNvSpPr>
          <p:nvPr>
            <p:ph type="body" idx="3"/>
          </p:nvPr>
        </p:nvSpPr>
        <p:spPr>
          <a:xfrm>
            <a:off x="4629150" y="1681163"/>
            <a:ext cx="3887391"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8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45"/>
          <p:cNvSpPr txBox="1">
            <a:spLocks noGrp="1"/>
          </p:cNvSpPr>
          <p:nvPr>
            <p:ph type="body" idx="4"/>
          </p:nvPr>
        </p:nvSpPr>
        <p:spPr>
          <a:xfrm>
            <a:off x="4629150" y="2505075"/>
            <a:ext cx="3887391"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45"/>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45"/>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7"/>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0" name="Google Shape;60;p47"/>
          <p:cNvSpPr txBox="1">
            <a:spLocks noGrp="1"/>
          </p:cNvSpPr>
          <p:nvPr>
            <p:ph type="body" idx="1"/>
          </p:nvPr>
        </p:nvSpPr>
        <p:spPr>
          <a:xfrm>
            <a:off x="3887391" y="987426"/>
            <a:ext cx="462915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47"/>
          <p:cNvSpPr txBox="1">
            <a:spLocks noGrp="1"/>
          </p:cNvSpPr>
          <p:nvPr>
            <p:ph type="body" idx="2"/>
          </p:nvPr>
        </p:nvSpPr>
        <p:spPr>
          <a:xfrm>
            <a:off x="629841" y="2057400"/>
            <a:ext cx="2949178"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47"/>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47"/>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4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8"/>
          <p:cNvSpPr txBox="1">
            <a:spLocks noGrp="1"/>
          </p:cNvSpPr>
          <p:nvPr>
            <p:ph type="title"/>
          </p:nvPr>
        </p:nvSpPr>
        <p:spPr>
          <a:xfrm>
            <a:off x="629841" y="457200"/>
            <a:ext cx="2949178"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48"/>
          <p:cNvSpPr>
            <a:spLocks noGrp="1"/>
          </p:cNvSpPr>
          <p:nvPr>
            <p:ph type="pic" idx="2"/>
          </p:nvPr>
        </p:nvSpPr>
        <p:spPr>
          <a:xfrm>
            <a:off x="3887391" y="987426"/>
            <a:ext cx="462915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8"/>
          <p:cNvSpPr txBox="1">
            <a:spLocks noGrp="1"/>
          </p:cNvSpPr>
          <p:nvPr>
            <p:ph type="body" idx="1"/>
          </p:nvPr>
        </p:nvSpPr>
        <p:spPr>
          <a:xfrm>
            <a:off x="629841" y="2057400"/>
            <a:ext cx="2949178"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28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48"/>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48"/>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628650" y="365126"/>
            <a:ext cx="78867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9"/>
          <p:cNvSpPr txBox="1">
            <a:spLocks noGrp="1"/>
          </p:cNvSpPr>
          <p:nvPr>
            <p:ph type="body" idx="1"/>
          </p:nvPr>
        </p:nvSpPr>
        <p:spPr>
          <a:xfrm>
            <a:off x="628650" y="1825625"/>
            <a:ext cx="78867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628650" y="6356351"/>
            <a:ext cx="20574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3028950" y="6356351"/>
            <a:ext cx="30861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g7bf75c6f57_2_111"/>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nstantia"/>
              <a:buNone/>
              <a:defRPr sz="4400" b="0" i="0" u="none" strike="noStrike" cap="none">
                <a:solidFill>
                  <a:schemeClr val="dk1"/>
                </a:solidFill>
                <a:latin typeface="Constantia"/>
                <a:ea typeface="Constantia"/>
                <a:cs typeface="Constantia"/>
                <a:sym typeface="Constant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g7bf75c6f57_2_111"/>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7" name="Google Shape;87;g7bf75c6f57_2_111"/>
          <p:cNvSpPr txBox="1">
            <a:spLocks noGrp="1"/>
          </p:cNvSpPr>
          <p:nvPr>
            <p:ph type="dt" idx="10"/>
          </p:nvPr>
        </p:nvSpPr>
        <p:spPr>
          <a:xfrm>
            <a:off x="628650" y="6356351"/>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8" name="Google Shape;88;g7bf75c6f57_2_111"/>
          <p:cNvSpPr txBox="1">
            <a:spLocks noGrp="1"/>
          </p:cNvSpPr>
          <p:nvPr>
            <p:ph type="ftr" idx="11"/>
          </p:nvPr>
        </p:nvSpPr>
        <p:spPr>
          <a:xfrm>
            <a:off x="3028950" y="6356351"/>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89" name="Google Shape;89;g7bf75c6f57_2_111"/>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nWfyw51DQf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www.potterybarn.com/products/mendosa-arch-wood-mirror/?catalogId=84&amp;sku=3351454&amp;cm_ven=PLA&amp;cm_cat=Google&amp;cm_pla=Pillows%20%26%20Decor%20%3E%20Wall%20Mirrors&amp;cm_ite=3351454&amp;gclid=EAIaIQobChMInPz-l6665AIVRhitBh1s2grPEAQYAyABEgKWMvD_Bw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7"/>
          <p:cNvSpPr/>
          <p:nvPr/>
        </p:nvSpPr>
        <p:spPr>
          <a:xfrm>
            <a:off x="-813450" y="2693119"/>
            <a:ext cx="10770900" cy="827400"/>
          </a:xfrm>
          <a:prstGeom prst="rect">
            <a:avLst/>
          </a:prstGeom>
          <a:solidFill>
            <a:srgbClr val="33AFCE"/>
          </a:solidFill>
          <a:ln>
            <a:noFill/>
          </a:ln>
        </p:spPr>
        <p:txBody>
          <a:bodyPr spcFirstLastPara="1" wrap="square" lIns="91425" tIns="91425" rIns="91425" bIns="91425" anchor="ctr" anchorCtr="0">
            <a:noAutofit/>
          </a:bodyPr>
          <a:lstStyle/>
          <a:p>
            <a:pPr>
              <a:buSzPts val="1400"/>
            </a:pPr>
            <a:endParaRPr/>
          </a:p>
        </p:txBody>
      </p:sp>
      <p:sp>
        <p:nvSpPr>
          <p:cNvPr id="397" name="Google Shape;397;p67"/>
          <p:cNvSpPr txBox="1">
            <a:spLocks noGrp="1"/>
          </p:cNvSpPr>
          <p:nvPr>
            <p:ph type="ctrTitle"/>
          </p:nvPr>
        </p:nvSpPr>
        <p:spPr>
          <a:xfrm>
            <a:off x="0" y="1699025"/>
            <a:ext cx="9144000" cy="1790700"/>
          </a:xfrm>
          <a:prstGeom prst="rect">
            <a:avLst/>
          </a:prstGeom>
          <a:noFill/>
          <a:ln>
            <a:noFill/>
          </a:ln>
        </p:spPr>
        <p:txBody>
          <a:bodyPr spcFirstLastPara="1" wrap="square" lIns="68575" tIns="34275" rIns="68575" bIns="34275" anchor="b" anchorCtr="0">
            <a:noAutofit/>
          </a:bodyPr>
          <a:lstStyle/>
          <a:p>
            <a:pPr>
              <a:buSzPts val="4500"/>
            </a:pPr>
            <a:r>
              <a:rPr lang="en" sz="4300" b="1">
                <a:solidFill>
                  <a:srgbClr val="FFFFFF"/>
                </a:solidFill>
                <a:latin typeface="Arial"/>
                <a:ea typeface="Arial"/>
                <a:cs typeface="Arial"/>
                <a:sym typeface="Arial"/>
              </a:rPr>
              <a:t>Fundamental Skills and Strategies</a:t>
            </a:r>
            <a:endParaRPr sz="4300" b="1">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60fd93d98c_0_102"/>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US"/>
              <a:t>Why is this useful?</a:t>
            </a:r>
            <a:endParaRPr/>
          </a:p>
        </p:txBody>
      </p:sp>
      <p:sp>
        <p:nvSpPr>
          <p:cNvPr id="214" name="Google Shape;214;g60fd93d98c_0_102"/>
          <p:cNvSpPr txBox="1">
            <a:spLocks noGrp="1"/>
          </p:cNvSpPr>
          <p:nvPr>
            <p:ph type="body" idx="1"/>
          </p:nvPr>
        </p:nvSpPr>
        <p:spPr>
          <a:xfrm>
            <a:off x="628650" y="1825625"/>
            <a:ext cx="4767000" cy="4351200"/>
          </a:xfrm>
          <a:prstGeom prst="rect">
            <a:avLst/>
          </a:prstGeom>
          <a:noFill/>
          <a:ln>
            <a:noFill/>
          </a:ln>
        </p:spPr>
        <p:txBody>
          <a:bodyPr spcFirstLastPara="1" wrap="square" lIns="91425" tIns="91425" rIns="91425" bIns="91425" anchor="t" anchorCtr="0">
            <a:noAutofit/>
          </a:bodyPr>
          <a:lstStyle/>
          <a:p>
            <a:pPr marL="457200" lvl="0" indent="-406400" algn="l" rtl="0">
              <a:lnSpc>
                <a:spcPct val="90000"/>
              </a:lnSpc>
              <a:spcBef>
                <a:spcPts val="1000"/>
              </a:spcBef>
              <a:spcAft>
                <a:spcPts val="0"/>
              </a:spcAft>
              <a:buSzPts val="2800"/>
              <a:buChar char="•"/>
            </a:pPr>
            <a:r>
              <a:rPr lang="en-US"/>
              <a:t>Communicate your research to other scientists.</a:t>
            </a:r>
            <a:br>
              <a:rPr lang="en-US"/>
            </a:br>
            <a:br>
              <a:rPr lang="en-US"/>
            </a:b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457200" lvl="0" indent="-406400" algn="l" rtl="0">
              <a:lnSpc>
                <a:spcPct val="90000"/>
              </a:lnSpc>
              <a:spcBef>
                <a:spcPts val="0"/>
              </a:spcBef>
              <a:spcAft>
                <a:spcPts val="0"/>
              </a:spcAft>
              <a:buSzPts val="2800"/>
              <a:buChar char="•"/>
            </a:pPr>
            <a:r>
              <a:rPr lang="en-US"/>
              <a:t>Communicate your research to the general public.</a:t>
            </a:r>
            <a:endParaRPr/>
          </a:p>
        </p:txBody>
      </p:sp>
      <p:pic>
        <p:nvPicPr>
          <p:cNvPr id="215" name="Google Shape;215;g60fd93d98c_0_102"/>
          <p:cNvPicPr preferRelativeResize="0"/>
          <p:nvPr/>
        </p:nvPicPr>
        <p:blipFill>
          <a:blip r:embed="rId3">
            <a:alphaModFix/>
          </a:blip>
          <a:stretch>
            <a:fillRect/>
          </a:stretch>
        </p:blipFill>
        <p:spPr>
          <a:xfrm>
            <a:off x="5397100" y="1374200"/>
            <a:ext cx="3443550" cy="2291683"/>
          </a:xfrm>
          <a:prstGeom prst="rect">
            <a:avLst/>
          </a:prstGeom>
          <a:noFill/>
          <a:ln>
            <a:noFill/>
          </a:ln>
        </p:spPr>
      </p:pic>
      <p:pic>
        <p:nvPicPr>
          <p:cNvPr id="216" name="Google Shape;216;g60fd93d98c_0_102"/>
          <p:cNvPicPr preferRelativeResize="0"/>
          <p:nvPr/>
        </p:nvPicPr>
        <p:blipFill>
          <a:blip r:embed="rId4">
            <a:alphaModFix/>
          </a:blip>
          <a:stretch>
            <a:fillRect/>
          </a:stretch>
        </p:blipFill>
        <p:spPr>
          <a:xfrm>
            <a:off x="5397100" y="3973697"/>
            <a:ext cx="3443551" cy="23001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g7bf75c6f57_0_11"/>
          <p:cNvPicPr preferRelativeResize="0"/>
          <p:nvPr/>
        </p:nvPicPr>
        <p:blipFill rotWithShape="1">
          <a:blip r:embed="rId3">
            <a:alphaModFix/>
          </a:blip>
          <a:srcRect l="5562" t="129" r="5571" b="119"/>
          <a:stretch/>
        </p:blipFill>
        <p:spPr>
          <a:xfrm>
            <a:off x="-1" y="0"/>
            <a:ext cx="9144002" cy="6858001"/>
          </a:xfrm>
          <a:prstGeom prst="rect">
            <a:avLst/>
          </a:prstGeom>
          <a:noFill/>
          <a:ln>
            <a:noFill/>
          </a:ln>
        </p:spPr>
      </p:pic>
      <p:sp>
        <p:nvSpPr>
          <p:cNvPr id="223" name="Google Shape;223;g7bf75c6f57_0_11"/>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Constantia"/>
              <a:buNone/>
            </a:pPr>
            <a:r>
              <a:rPr lang="en-US" sz="4400" b="1" i="0" u="none" strike="noStrike" cap="none">
                <a:solidFill>
                  <a:schemeClr val="lt1"/>
                </a:solidFill>
              </a:rPr>
              <a:t>Jargon</a:t>
            </a:r>
            <a:endParaRPr/>
          </a:p>
        </p:txBody>
      </p:sp>
      <p:sp>
        <p:nvSpPr>
          <p:cNvPr id="224" name="Google Shape;224;g7bf75c6f57_0_11"/>
          <p:cNvSpPr txBox="1">
            <a:spLocks noGrp="1"/>
          </p:cNvSpPr>
          <p:nvPr>
            <p:ph type="body" idx="1"/>
          </p:nvPr>
        </p:nvSpPr>
        <p:spPr>
          <a:xfrm>
            <a:off x="358484" y="1638586"/>
            <a:ext cx="8515200" cy="5032500"/>
          </a:xfrm>
          <a:prstGeom prst="rect">
            <a:avLst/>
          </a:prstGeom>
          <a:noFill/>
          <a:ln>
            <a:noFill/>
          </a:ln>
        </p:spPr>
        <p:txBody>
          <a:bodyPr spcFirstLastPara="1" wrap="square" lIns="91425" tIns="45700" rIns="91425" bIns="45700" anchor="t" anchorCtr="0">
            <a:noAutofit/>
          </a:bodyPr>
          <a:lstStyle/>
          <a:p>
            <a:pPr marL="0" marR="0" lvl="0" indent="0" algn="l" rtl="0">
              <a:lnSpc>
                <a:spcPct val="210000"/>
              </a:lnSpc>
              <a:spcBef>
                <a:spcPts val="0"/>
              </a:spcBef>
              <a:spcAft>
                <a:spcPts val="0"/>
              </a:spcAft>
              <a:buClr>
                <a:schemeClr val="lt1"/>
              </a:buClr>
              <a:buSzPts val="2400"/>
              <a:buFont typeface="Arial"/>
              <a:buNone/>
            </a:pPr>
            <a:r>
              <a:rPr lang="en-US" b="1" i="0" u="none" strike="noStrike" cap="none">
                <a:solidFill>
                  <a:schemeClr val="lt1"/>
                </a:solidFill>
              </a:rPr>
              <a:t>Why do we use jargon?	      </a:t>
            </a:r>
            <a:endParaRPr/>
          </a:p>
          <a:p>
            <a:pPr marL="0" marR="0" lvl="0" indent="0" algn="l" rtl="0">
              <a:lnSpc>
                <a:spcPct val="210000"/>
              </a:lnSpc>
              <a:spcBef>
                <a:spcPts val="1000"/>
              </a:spcBef>
              <a:spcAft>
                <a:spcPts val="0"/>
              </a:spcAft>
              <a:buClr>
                <a:schemeClr val="lt1"/>
              </a:buClr>
              <a:buSzPts val="2400"/>
              <a:buFont typeface="Arial"/>
              <a:buNone/>
            </a:pPr>
            <a:r>
              <a:rPr lang="en-US" b="1" i="0" u="none" strike="noStrike" cap="none">
                <a:solidFill>
                  <a:schemeClr val="lt1"/>
                </a:solidFill>
              </a:rPr>
              <a:t>…with colleagues?</a:t>
            </a:r>
            <a:endParaRPr/>
          </a:p>
          <a:p>
            <a:pPr marL="0" marR="0" lvl="0" indent="0" algn="l" rtl="0">
              <a:lnSpc>
                <a:spcPct val="210000"/>
              </a:lnSpc>
              <a:spcBef>
                <a:spcPts val="1000"/>
              </a:spcBef>
              <a:spcAft>
                <a:spcPts val="0"/>
              </a:spcAft>
              <a:buClr>
                <a:schemeClr val="lt1"/>
              </a:buClr>
              <a:buSzPts val="2400"/>
              <a:buFont typeface="Arial"/>
              <a:buNone/>
            </a:pPr>
            <a:r>
              <a:rPr lang="en-US" b="1" i="0" u="none" strike="noStrike" cap="none">
                <a:solidFill>
                  <a:schemeClr val="lt1"/>
                </a:solidFill>
              </a:rPr>
              <a:t>…with the public?</a:t>
            </a:r>
            <a:endParaRPr/>
          </a:p>
          <a:p>
            <a:pPr marL="228600" marR="0" lvl="0" indent="-76200" algn="l" rtl="0">
              <a:lnSpc>
                <a:spcPct val="90000"/>
              </a:lnSpc>
              <a:spcBef>
                <a:spcPts val="1000"/>
              </a:spcBef>
              <a:spcAft>
                <a:spcPts val="0"/>
              </a:spcAft>
              <a:buClr>
                <a:schemeClr val="dk1"/>
              </a:buClr>
              <a:buSzPts val="2400"/>
              <a:buFont typeface="Arial"/>
              <a:buNone/>
            </a:pPr>
            <a:endParaRPr b="1" i="0" u="none" strike="noStrike" cap="none">
              <a:solidFill>
                <a:schemeClr val="lt1"/>
              </a:solidFill>
            </a:endParaRPr>
          </a:p>
          <a:p>
            <a:pPr marL="0" marR="0" lvl="0" indent="0" algn="l" rtl="0">
              <a:lnSpc>
                <a:spcPct val="90000"/>
              </a:lnSpc>
              <a:spcBef>
                <a:spcPts val="1000"/>
              </a:spcBef>
              <a:spcAft>
                <a:spcPts val="0"/>
              </a:spcAft>
              <a:buClr>
                <a:schemeClr val="dk1"/>
              </a:buClr>
              <a:buSzPts val="2400"/>
              <a:buFont typeface="Arial"/>
              <a:buNone/>
            </a:pPr>
            <a:endParaRPr b="1" i="0" u="none" strike="noStrike" cap="none">
              <a:solidFill>
                <a:schemeClr val="lt1"/>
              </a:solidFill>
            </a:endParaRPr>
          </a:p>
          <a:p>
            <a:pPr marL="228600" marR="0" lvl="0" indent="-76200" algn="r" rtl="0">
              <a:lnSpc>
                <a:spcPct val="90000"/>
              </a:lnSpc>
              <a:spcBef>
                <a:spcPts val="1000"/>
              </a:spcBef>
              <a:spcAft>
                <a:spcPts val="0"/>
              </a:spcAft>
              <a:buClr>
                <a:schemeClr val="dk1"/>
              </a:buClr>
              <a:buSzPts val="2400"/>
              <a:buFont typeface="Arial"/>
              <a:buNone/>
            </a:pPr>
            <a:endParaRPr b="1" i="0" u="none" strike="noStrike" cap="none">
              <a:solidFill>
                <a:schemeClr val="lt1"/>
              </a:solidFill>
            </a:endParaRPr>
          </a:p>
          <a:p>
            <a:pPr marL="0" marR="0" lvl="0" indent="0" algn="r" rtl="0">
              <a:lnSpc>
                <a:spcPct val="90000"/>
              </a:lnSpc>
              <a:spcBef>
                <a:spcPts val="1000"/>
              </a:spcBef>
              <a:spcAft>
                <a:spcPts val="0"/>
              </a:spcAft>
              <a:buClr>
                <a:schemeClr val="lt1"/>
              </a:buClr>
              <a:buSzPts val="2400"/>
              <a:buFont typeface="Arial"/>
              <a:buNone/>
            </a:pPr>
            <a:r>
              <a:rPr lang="en-US" b="1" i="0" u="none" strike="noStrike" cap="none">
                <a:solidFill>
                  <a:schemeClr val="lt1"/>
                </a:solidFill>
              </a:rPr>
              <a:t>Is using jargon categorically bad?</a:t>
            </a:r>
            <a:endParaRPr/>
          </a:p>
          <a:p>
            <a:pPr marL="228600" marR="0" lvl="0" indent="-76200" algn="l" rtl="0">
              <a:lnSpc>
                <a:spcPct val="90000"/>
              </a:lnSpc>
              <a:spcBef>
                <a:spcPts val="1000"/>
              </a:spcBef>
              <a:spcAft>
                <a:spcPts val="0"/>
              </a:spcAft>
              <a:buClr>
                <a:schemeClr val="dk1"/>
              </a:buClr>
              <a:buSzPts val="2400"/>
              <a:buFont typeface="Arial"/>
              <a:buNone/>
            </a:pPr>
            <a:endParaRPr b="1" i="0" u="none" strike="noStrike" cap="none">
              <a:solidFill>
                <a:schemeClr val="lt1"/>
              </a:solidFill>
            </a:endParaRPr>
          </a:p>
          <a:p>
            <a:pPr marL="228600" marR="0" lvl="0" indent="-76200" algn="l"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7bf75c6f57_2_97"/>
          <p:cNvSpPr txBox="1">
            <a:spLocks noGrp="1"/>
          </p:cNvSpPr>
          <p:nvPr>
            <p:ph type="title"/>
          </p:nvPr>
        </p:nvSpPr>
        <p:spPr>
          <a:xfrm>
            <a:off x="628650" y="3651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onstantia"/>
              <a:buNone/>
            </a:pPr>
            <a:r>
              <a:rPr lang="en-US" sz="4400" b="1" i="0" u="none" strike="noStrike" cap="none">
                <a:solidFill>
                  <a:schemeClr val="dk1"/>
                </a:solidFill>
                <a:latin typeface="Calibri"/>
                <a:ea typeface="Calibri"/>
                <a:cs typeface="Calibri"/>
                <a:sym typeface="Calibri"/>
              </a:rPr>
              <a:t>Types of Jargon</a:t>
            </a:r>
            <a:endParaRPr>
              <a:latin typeface="Calibri"/>
              <a:ea typeface="Calibri"/>
              <a:cs typeface="Calibri"/>
              <a:sym typeface="Calibri"/>
            </a:endParaRPr>
          </a:p>
        </p:txBody>
      </p:sp>
      <p:grpSp>
        <p:nvGrpSpPr>
          <p:cNvPr id="231" name="Google Shape;231;g7bf75c6f57_2_97"/>
          <p:cNvGrpSpPr/>
          <p:nvPr/>
        </p:nvGrpSpPr>
        <p:grpSpPr>
          <a:xfrm>
            <a:off x="990600" y="1998502"/>
            <a:ext cx="7162800" cy="1271100"/>
            <a:chOff x="990600" y="1998502"/>
            <a:chExt cx="7162800" cy="1271100"/>
          </a:xfrm>
        </p:grpSpPr>
        <p:sp>
          <p:nvSpPr>
            <p:cNvPr id="232" name="Google Shape;232;g7bf75c6f57_2_97"/>
            <p:cNvSpPr/>
            <p:nvPr/>
          </p:nvSpPr>
          <p:spPr>
            <a:xfrm>
              <a:off x="990600" y="1998502"/>
              <a:ext cx="7162800" cy="1271100"/>
            </a:xfrm>
            <a:prstGeom prst="roundRect">
              <a:avLst>
                <a:gd name="adj" fmla="val 16667"/>
              </a:avLst>
            </a:prstGeom>
            <a:solidFill>
              <a:srgbClr val="12416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Source Sans Pro"/>
                <a:buNone/>
              </a:pPr>
              <a:endParaRPr sz="1800" b="0" i="0" u="none" strike="noStrike" cap="none">
                <a:solidFill>
                  <a:schemeClr val="dk1"/>
                </a:solidFill>
                <a:latin typeface="Source Sans Pro"/>
                <a:ea typeface="Source Sans Pro"/>
                <a:cs typeface="Source Sans Pro"/>
                <a:sym typeface="Source Sans Pro"/>
              </a:endParaRPr>
            </a:p>
          </p:txBody>
        </p:sp>
        <p:sp>
          <p:nvSpPr>
            <p:cNvPr id="233" name="Google Shape;233;g7bf75c6f57_2_97"/>
            <p:cNvSpPr txBox="1"/>
            <p:nvPr/>
          </p:nvSpPr>
          <p:spPr>
            <a:xfrm>
              <a:off x="1959429" y="2060557"/>
              <a:ext cx="5225100" cy="11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lt1"/>
                </a:buClr>
                <a:buSzPts val="3200"/>
                <a:buFont typeface="Calibri"/>
                <a:buNone/>
              </a:pPr>
              <a:r>
                <a:rPr lang="en-US" sz="3200" b="1">
                  <a:solidFill>
                    <a:schemeClr val="lt1"/>
                  </a:solidFill>
                  <a:latin typeface="Source Sans Pro"/>
                  <a:ea typeface="Source Sans Pro"/>
                  <a:cs typeface="Source Sans Pro"/>
                  <a:sym typeface="Source Sans Pro"/>
                </a:rPr>
                <a:t>Technical Terms</a:t>
              </a:r>
              <a:endParaRPr sz="1800" b="1" i="0" u="none" strike="noStrike" cap="none">
                <a:solidFill>
                  <a:schemeClr val="dk1"/>
                </a:solidFill>
                <a:latin typeface="Source Sans Pro"/>
                <a:ea typeface="Source Sans Pro"/>
                <a:cs typeface="Source Sans Pro"/>
                <a:sym typeface="Source Sans Pro"/>
              </a:endParaRPr>
            </a:p>
          </p:txBody>
        </p:sp>
      </p:grpSp>
      <p:grpSp>
        <p:nvGrpSpPr>
          <p:cNvPr id="234" name="Google Shape;234;g7bf75c6f57_2_97"/>
          <p:cNvGrpSpPr/>
          <p:nvPr/>
        </p:nvGrpSpPr>
        <p:grpSpPr>
          <a:xfrm>
            <a:off x="990600" y="3361867"/>
            <a:ext cx="7162800" cy="1271100"/>
            <a:chOff x="990600" y="3361867"/>
            <a:chExt cx="7162800" cy="1271100"/>
          </a:xfrm>
        </p:grpSpPr>
        <p:sp>
          <p:nvSpPr>
            <p:cNvPr id="235" name="Google Shape;235;g7bf75c6f57_2_97"/>
            <p:cNvSpPr/>
            <p:nvPr/>
          </p:nvSpPr>
          <p:spPr>
            <a:xfrm>
              <a:off x="990600" y="3361867"/>
              <a:ext cx="7162800" cy="1271100"/>
            </a:xfrm>
            <a:prstGeom prst="roundRect">
              <a:avLst>
                <a:gd name="adj" fmla="val 16667"/>
              </a:avLst>
            </a:prstGeom>
            <a:solidFill>
              <a:srgbClr val="266F8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Source Sans Pro"/>
                <a:buNone/>
              </a:pPr>
              <a:endParaRPr sz="1800" b="0" i="0" u="none" strike="noStrike" cap="none">
                <a:solidFill>
                  <a:schemeClr val="dk1"/>
                </a:solidFill>
                <a:latin typeface="Source Sans Pro"/>
                <a:ea typeface="Source Sans Pro"/>
                <a:cs typeface="Source Sans Pro"/>
                <a:sym typeface="Source Sans Pro"/>
              </a:endParaRPr>
            </a:p>
          </p:txBody>
        </p:sp>
        <p:sp>
          <p:nvSpPr>
            <p:cNvPr id="236" name="Google Shape;236;g7bf75c6f57_2_97"/>
            <p:cNvSpPr txBox="1"/>
            <p:nvPr/>
          </p:nvSpPr>
          <p:spPr>
            <a:xfrm>
              <a:off x="1914256" y="3423922"/>
              <a:ext cx="5315400" cy="11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lt1"/>
                </a:buClr>
                <a:buSzPts val="3200"/>
                <a:buFont typeface="Calibri"/>
                <a:buNone/>
              </a:pPr>
              <a:r>
                <a:rPr lang="en-US" sz="3200" b="1" i="0" u="none" strike="noStrike" cap="none">
                  <a:solidFill>
                    <a:schemeClr val="lt1"/>
                  </a:solidFill>
                  <a:latin typeface="Source Sans Pro"/>
                  <a:ea typeface="Source Sans Pro"/>
                  <a:cs typeface="Source Sans Pro"/>
                  <a:sym typeface="Source Sans Pro"/>
                </a:rPr>
                <a:t>Units and Equations</a:t>
              </a:r>
              <a:endParaRPr sz="1800" b="1" i="0" u="none" strike="noStrike" cap="none">
                <a:solidFill>
                  <a:schemeClr val="dk1"/>
                </a:solidFill>
                <a:latin typeface="Source Sans Pro"/>
                <a:ea typeface="Source Sans Pro"/>
                <a:cs typeface="Source Sans Pro"/>
                <a:sym typeface="Source Sans Pro"/>
              </a:endParaRPr>
            </a:p>
          </p:txBody>
        </p:sp>
      </p:grpSp>
      <p:grpSp>
        <p:nvGrpSpPr>
          <p:cNvPr id="237" name="Google Shape;237;g7bf75c6f57_2_97"/>
          <p:cNvGrpSpPr/>
          <p:nvPr/>
        </p:nvGrpSpPr>
        <p:grpSpPr>
          <a:xfrm>
            <a:off x="990600" y="4725232"/>
            <a:ext cx="7162800" cy="1271100"/>
            <a:chOff x="990600" y="4725232"/>
            <a:chExt cx="7162800" cy="1271100"/>
          </a:xfrm>
        </p:grpSpPr>
        <p:sp>
          <p:nvSpPr>
            <p:cNvPr id="238" name="Google Shape;238;g7bf75c6f57_2_97"/>
            <p:cNvSpPr/>
            <p:nvPr/>
          </p:nvSpPr>
          <p:spPr>
            <a:xfrm>
              <a:off x="990600" y="4725232"/>
              <a:ext cx="7162800" cy="1271100"/>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Source Sans Pro"/>
                <a:buNone/>
              </a:pPr>
              <a:endParaRPr sz="1800" b="0" i="0" u="none" strike="noStrike" cap="none">
                <a:solidFill>
                  <a:schemeClr val="dk1"/>
                </a:solidFill>
                <a:latin typeface="Source Sans Pro"/>
                <a:ea typeface="Source Sans Pro"/>
                <a:cs typeface="Source Sans Pro"/>
                <a:sym typeface="Source Sans Pro"/>
              </a:endParaRPr>
            </a:p>
          </p:txBody>
        </p:sp>
        <p:sp>
          <p:nvSpPr>
            <p:cNvPr id="239" name="Google Shape;239;g7bf75c6f57_2_97"/>
            <p:cNvSpPr txBox="1"/>
            <p:nvPr/>
          </p:nvSpPr>
          <p:spPr>
            <a:xfrm>
              <a:off x="1914256" y="4787287"/>
              <a:ext cx="5315400" cy="1147200"/>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chemeClr val="lt1"/>
                </a:buClr>
                <a:buSzPts val="3200"/>
                <a:buFont typeface="Calibri"/>
                <a:buNone/>
              </a:pPr>
              <a:endParaRPr sz="3200" b="1" i="0" u="none" strike="noStrike" cap="none">
                <a:solidFill>
                  <a:schemeClr val="lt1"/>
                </a:solidFill>
                <a:latin typeface="Source Sans Pro"/>
                <a:ea typeface="Source Sans Pro"/>
                <a:cs typeface="Source Sans Pro"/>
                <a:sym typeface="Source Sans Pro"/>
              </a:endParaRPr>
            </a:p>
            <a:p>
              <a:pPr marL="0" marR="0" lvl="0" indent="0" algn="ctr" rtl="0">
                <a:lnSpc>
                  <a:spcPct val="90000"/>
                </a:lnSpc>
                <a:spcBef>
                  <a:spcPts val="0"/>
                </a:spcBef>
                <a:spcAft>
                  <a:spcPts val="0"/>
                </a:spcAft>
                <a:buClr>
                  <a:schemeClr val="lt1"/>
                </a:buClr>
                <a:buSzPts val="3200"/>
                <a:buFont typeface="Calibri"/>
                <a:buNone/>
              </a:pPr>
              <a:r>
                <a:rPr lang="en-US" sz="3200" b="1" i="0" u="none" strike="noStrike" cap="none">
                  <a:solidFill>
                    <a:schemeClr val="lt1"/>
                  </a:solidFill>
                  <a:latin typeface="Source Sans Pro"/>
                  <a:ea typeface="Source Sans Pro"/>
                  <a:cs typeface="Source Sans Pro"/>
                  <a:sym typeface="Source Sans Pro"/>
                </a:rPr>
                <a:t>Multiple Meanings </a:t>
              </a:r>
              <a:endParaRPr sz="1800" b="1" i="0" u="none" strike="noStrike" cap="none">
                <a:solidFill>
                  <a:schemeClr val="dk1"/>
                </a:solidFill>
                <a:latin typeface="Source Sans Pro"/>
                <a:ea typeface="Source Sans Pro"/>
                <a:cs typeface="Source Sans Pro"/>
                <a:sym typeface="Source Sans Pro"/>
              </a:endParaRPr>
            </a:p>
            <a:p>
              <a:pPr marL="0" marR="0" lvl="0" indent="0" algn="ctr" rtl="0">
                <a:lnSpc>
                  <a:spcPct val="90000"/>
                </a:lnSpc>
                <a:spcBef>
                  <a:spcPts val="0"/>
                </a:spcBef>
                <a:spcAft>
                  <a:spcPts val="0"/>
                </a:spcAft>
                <a:buClr>
                  <a:schemeClr val="lt1"/>
                </a:buClr>
                <a:buSzPts val="3200"/>
                <a:buFont typeface="Calibri"/>
                <a:buNone/>
              </a:pPr>
              <a:endParaRPr sz="3200" b="1" i="0" u="none" strike="noStrike" cap="none">
                <a:solidFill>
                  <a:schemeClr val="lt1"/>
                </a:solidFill>
                <a:latin typeface="Source Sans Pro"/>
                <a:ea typeface="Source Sans Pro"/>
                <a:cs typeface="Source Sans Pro"/>
                <a:sym typeface="Source Sans Pr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634c8985c1_0_12"/>
          <p:cNvSpPr txBox="1"/>
          <p:nvPr/>
        </p:nvSpPr>
        <p:spPr>
          <a:xfrm>
            <a:off x="4986750" y="3098875"/>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0070C0"/>
                </a:solidFill>
                <a:latin typeface="Calibri"/>
                <a:ea typeface="Calibri"/>
                <a:cs typeface="Calibri"/>
                <a:sym typeface="Calibri"/>
              </a:rPr>
              <a:t>Mutation</a:t>
            </a:r>
            <a:endParaRPr sz="2300" b="1" i="0" u="none" strike="noStrike" cap="none" dirty="0">
              <a:solidFill>
                <a:srgbClr val="0070C0"/>
              </a:solidFill>
              <a:latin typeface="Calibri"/>
              <a:ea typeface="Calibri"/>
              <a:cs typeface="Calibri"/>
              <a:sym typeface="Calibri"/>
            </a:endParaRPr>
          </a:p>
        </p:txBody>
      </p:sp>
      <p:sp>
        <p:nvSpPr>
          <p:cNvPr id="246" name="Google Shape;246;g634c8985c1_0_12"/>
          <p:cNvSpPr txBox="1"/>
          <p:nvPr/>
        </p:nvSpPr>
        <p:spPr>
          <a:xfrm>
            <a:off x="4794125" y="1233075"/>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0070C0"/>
                </a:solidFill>
                <a:latin typeface="Calibri"/>
                <a:ea typeface="Calibri"/>
                <a:cs typeface="Calibri"/>
                <a:sym typeface="Calibri"/>
              </a:rPr>
              <a:t>DNA</a:t>
            </a:r>
            <a:endParaRPr sz="2300" b="1" i="0" u="none" strike="noStrike" cap="none" dirty="0">
              <a:solidFill>
                <a:srgbClr val="0070C0"/>
              </a:solidFill>
              <a:latin typeface="Calibri"/>
              <a:ea typeface="Calibri"/>
              <a:cs typeface="Calibri"/>
              <a:sym typeface="Calibri"/>
            </a:endParaRPr>
          </a:p>
        </p:txBody>
      </p:sp>
      <p:sp>
        <p:nvSpPr>
          <p:cNvPr id="247" name="Google Shape;247;g634c8985c1_0_12"/>
          <p:cNvSpPr txBox="1"/>
          <p:nvPr/>
        </p:nvSpPr>
        <p:spPr>
          <a:xfrm>
            <a:off x="733175" y="3119350"/>
            <a:ext cx="42153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0070C0"/>
                </a:solidFill>
                <a:latin typeface="Calibri"/>
                <a:ea typeface="Calibri"/>
                <a:cs typeface="Calibri"/>
                <a:sym typeface="Calibri"/>
              </a:rPr>
              <a:t>De novo</a:t>
            </a:r>
            <a:endParaRPr sz="2300" b="1" i="0" u="none" strike="noStrike" cap="none" dirty="0">
              <a:solidFill>
                <a:srgbClr val="0070C0"/>
              </a:solidFill>
              <a:latin typeface="Calibri"/>
              <a:ea typeface="Calibri"/>
              <a:cs typeface="Calibri"/>
              <a:sym typeface="Calibri"/>
            </a:endParaRPr>
          </a:p>
        </p:txBody>
      </p:sp>
      <p:sp>
        <p:nvSpPr>
          <p:cNvPr id="248" name="Google Shape;248;g634c8985c1_0_12"/>
          <p:cNvSpPr txBox="1"/>
          <p:nvPr/>
        </p:nvSpPr>
        <p:spPr>
          <a:xfrm>
            <a:off x="4986750" y="2411538"/>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0070C0"/>
                </a:solidFill>
                <a:latin typeface="Calibri"/>
                <a:ea typeface="Calibri"/>
                <a:cs typeface="Calibri"/>
                <a:sym typeface="Calibri"/>
              </a:rPr>
              <a:t>Transformation</a:t>
            </a:r>
            <a:endParaRPr sz="2300" b="1" i="0" u="none" strike="noStrike" cap="none" dirty="0">
              <a:solidFill>
                <a:srgbClr val="0070C0"/>
              </a:solidFill>
              <a:latin typeface="Calibri"/>
              <a:ea typeface="Calibri"/>
              <a:cs typeface="Calibri"/>
              <a:sym typeface="Calibri"/>
            </a:endParaRPr>
          </a:p>
        </p:txBody>
      </p:sp>
      <p:sp>
        <p:nvSpPr>
          <p:cNvPr id="249" name="Google Shape;249;g634c8985c1_0_12"/>
          <p:cNvSpPr txBox="1"/>
          <p:nvPr/>
        </p:nvSpPr>
        <p:spPr>
          <a:xfrm>
            <a:off x="4566750" y="1824363"/>
            <a:ext cx="414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0070C0"/>
                </a:solidFill>
                <a:latin typeface="Calibri"/>
                <a:ea typeface="Calibri"/>
                <a:cs typeface="Calibri"/>
                <a:sym typeface="Calibri"/>
              </a:rPr>
              <a:t>Nanoparticle</a:t>
            </a:r>
            <a:endParaRPr sz="2300" b="1" i="0" u="none" strike="noStrike" cap="none" dirty="0">
              <a:solidFill>
                <a:srgbClr val="0070C0"/>
              </a:solidFill>
              <a:latin typeface="Calibri"/>
              <a:ea typeface="Calibri"/>
              <a:cs typeface="Calibri"/>
              <a:sym typeface="Calibri"/>
            </a:endParaRPr>
          </a:p>
        </p:txBody>
      </p:sp>
      <p:sp>
        <p:nvSpPr>
          <p:cNvPr id="250" name="Google Shape;250;g634c8985c1_0_12"/>
          <p:cNvSpPr txBox="1"/>
          <p:nvPr/>
        </p:nvSpPr>
        <p:spPr>
          <a:xfrm>
            <a:off x="696150" y="2546200"/>
            <a:ext cx="38706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0070C0"/>
                </a:solidFill>
                <a:latin typeface="Calibri"/>
                <a:ea typeface="Calibri"/>
                <a:cs typeface="Calibri"/>
                <a:sym typeface="Calibri"/>
              </a:rPr>
              <a:t>Binder</a:t>
            </a:r>
            <a:endParaRPr sz="2300" b="1" i="0" u="none" strike="noStrike" cap="none" dirty="0">
              <a:solidFill>
                <a:srgbClr val="0070C0"/>
              </a:solidFill>
              <a:latin typeface="Calibri"/>
              <a:ea typeface="Calibri"/>
              <a:cs typeface="Calibri"/>
              <a:sym typeface="Calibri"/>
            </a:endParaRPr>
          </a:p>
        </p:txBody>
      </p:sp>
      <p:sp>
        <p:nvSpPr>
          <p:cNvPr id="251" name="Google Shape;251;g634c8985c1_0_12"/>
          <p:cNvSpPr txBox="1"/>
          <p:nvPr/>
        </p:nvSpPr>
        <p:spPr>
          <a:xfrm>
            <a:off x="434525" y="1954900"/>
            <a:ext cx="44679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0070C0"/>
                </a:solidFill>
                <a:latin typeface="Calibri"/>
                <a:ea typeface="Calibri"/>
                <a:cs typeface="Calibri"/>
                <a:sym typeface="Calibri"/>
              </a:rPr>
              <a:t>Plasmid</a:t>
            </a:r>
            <a:endParaRPr sz="2300" b="1" i="0" u="none" strike="noStrike" cap="none" dirty="0">
              <a:solidFill>
                <a:srgbClr val="0070C0"/>
              </a:solidFill>
              <a:latin typeface="Calibri"/>
              <a:ea typeface="Calibri"/>
              <a:cs typeface="Calibri"/>
              <a:sym typeface="Calibri"/>
            </a:endParaRPr>
          </a:p>
        </p:txBody>
      </p:sp>
      <p:sp>
        <p:nvSpPr>
          <p:cNvPr id="252" name="Google Shape;252;g634c8985c1_0_12"/>
          <p:cNvSpPr txBox="1"/>
          <p:nvPr/>
        </p:nvSpPr>
        <p:spPr>
          <a:xfrm>
            <a:off x="733175" y="1233075"/>
            <a:ext cx="38706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0070C0"/>
                </a:solidFill>
                <a:latin typeface="Calibri"/>
                <a:ea typeface="Calibri"/>
                <a:cs typeface="Calibri"/>
                <a:sym typeface="Calibri"/>
              </a:rPr>
              <a:t>Protein structure</a:t>
            </a:r>
            <a:endParaRPr sz="2300" b="1" i="0" u="none" strike="noStrike" cap="none" dirty="0">
              <a:solidFill>
                <a:srgbClr val="0070C0"/>
              </a:solidFill>
              <a:latin typeface="Calibri"/>
              <a:ea typeface="Calibri"/>
              <a:cs typeface="Calibri"/>
              <a:sym typeface="Calibri"/>
            </a:endParaRPr>
          </a:p>
        </p:txBody>
      </p:sp>
      <p:sp>
        <p:nvSpPr>
          <p:cNvPr id="253" name="Google Shape;253;g634c8985c1_0_12"/>
          <p:cNvSpPr txBox="1"/>
          <p:nvPr/>
        </p:nvSpPr>
        <p:spPr>
          <a:xfrm>
            <a:off x="4672300" y="5583500"/>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980000"/>
                </a:solidFill>
                <a:latin typeface="Calibri"/>
                <a:ea typeface="Calibri"/>
                <a:cs typeface="Calibri"/>
                <a:sym typeface="Calibri"/>
              </a:rPr>
              <a:t>PAMPA</a:t>
            </a:r>
            <a:endParaRPr sz="2300" b="1" i="0" u="none" strike="noStrike" cap="none" dirty="0">
              <a:solidFill>
                <a:srgbClr val="980000"/>
              </a:solidFill>
              <a:latin typeface="Calibri"/>
              <a:ea typeface="Calibri"/>
              <a:cs typeface="Calibri"/>
              <a:sym typeface="Calibri"/>
            </a:endParaRPr>
          </a:p>
        </p:txBody>
      </p:sp>
      <p:sp>
        <p:nvSpPr>
          <p:cNvPr id="254" name="Google Shape;254;g634c8985c1_0_12"/>
          <p:cNvSpPr txBox="1"/>
          <p:nvPr/>
        </p:nvSpPr>
        <p:spPr>
          <a:xfrm>
            <a:off x="4672300" y="3848363"/>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980000"/>
                </a:solidFill>
                <a:latin typeface="Calibri"/>
                <a:ea typeface="Calibri"/>
                <a:cs typeface="Calibri"/>
                <a:sym typeface="Calibri"/>
              </a:rPr>
              <a:t>Rama scores</a:t>
            </a:r>
            <a:endParaRPr sz="2300" b="1" i="0" u="none" strike="noStrike" cap="none" dirty="0">
              <a:solidFill>
                <a:srgbClr val="980000"/>
              </a:solidFill>
              <a:latin typeface="Calibri"/>
              <a:ea typeface="Calibri"/>
              <a:cs typeface="Calibri"/>
              <a:sym typeface="Calibri"/>
            </a:endParaRPr>
          </a:p>
        </p:txBody>
      </p:sp>
      <p:sp>
        <p:nvSpPr>
          <p:cNvPr id="255" name="Google Shape;255;g634c8985c1_0_12"/>
          <p:cNvSpPr txBox="1"/>
          <p:nvPr/>
        </p:nvSpPr>
        <p:spPr>
          <a:xfrm>
            <a:off x="838725" y="5583500"/>
            <a:ext cx="42153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980000"/>
                </a:solidFill>
                <a:latin typeface="Calibri"/>
                <a:ea typeface="Calibri"/>
                <a:cs typeface="Calibri"/>
                <a:sym typeface="Calibri"/>
              </a:rPr>
              <a:t>“The Packer”</a:t>
            </a:r>
            <a:endParaRPr sz="2300" b="1" i="0" u="none" strike="noStrike" cap="none" dirty="0">
              <a:solidFill>
                <a:srgbClr val="980000"/>
              </a:solidFill>
              <a:latin typeface="Calibri"/>
              <a:ea typeface="Calibri"/>
              <a:cs typeface="Calibri"/>
              <a:sym typeface="Calibri"/>
            </a:endParaRPr>
          </a:p>
        </p:txBody>
      </p:sp>
      <p:sp>
        <p:nvSpPr>
          <p:cNvPr id="256" name="Google Shape;256;g634c8985c1_0_12"/>
          <p:cNvSpPr txBox="1"/>
          <p:nvPr/>
        </p:nvSpPr>
        <p:spPr>
          <a:xfrm>
            <a:off x="4672300" y="4992188"/>
            <a:ext cx="330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980000"/>
                </a:solidFill>
                <a:latin typeface="Calibri"/>
                <a:ea typeface="Calibri"/>
                <a:cs typeface="Calibri"/>
                <a:sym typeface="Calibri"/>
              </a:rPr>
              <a:t>NCAA</a:t>
            </a:r>
            <a:endParaRPr sz="2300" b="1" i="0" u="none" strike="noStrike" cap="none" dirty="0">
              <a:solidFill>
                <a:srgbClr val="980000"/>
              </a:solidFill>
              <a:latin typeface="Calibri"/>
              <a:ea typeface="Calibri"/>
              <a:cs typeface="Calibri"/>
              <a:sym typeface="Calibri"/>
            </a:endParaRPr>
          </a:p>
        </p:txBody>
      </p:sp>
      <p:sp>
        <p:nvSpPr>
          <p:cNvPr id="257" name="Google Shape;257;g634c8985c1_0_12"/>
          <p:cNvSpPr txBox="1"/>
          <p:nvPr/>
        </p:nvSpPr>
        <p:spPr>
          <a:xfrm>
            <a:off x="4252300" y="4439675"/>
            <a:ext cx="41427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980000"/>
                </a:solidFill>
                <a:latin typeface="Calibri"/>
                <a:ea typeface="Calibri"/>
                <a:cs typeface="Calibri"/>
                <a:sym typeface="Calibri"/>
              </a:rPr>
              <a:t>Symmetry Axis</a:t>
            </a:r>
            <a:endParaRPr sz="2300" b="1" i="0" u="none" strike="noStrike" cap="none" dirty="0">
              <a:solidFill>
                <a:srgbClr val="980000"/>
              </a:solidFill>
              <a:latin typeface="Calibri"/>
              <a:ea typeface="Calibri"/>
              <a:cs typeface="Calibri"/>
              <a:sym typeface="Calibri"/>
            </a:endParaRPr>
          </a:p>
        </p:txBody>
      </p:sp>
      <p:sp>
        <p:nvSpPr>
          <p:cNvPr id="258" name="Google Shape;258;g634c8985c1_0_12"/>
          <p:cNvSpPr txBox="1"/>
          <p:nvPr/>
        </p:nvSpPr>
        <p:spPr>
          <a:xfrm>
            <a:off x="801700" y="4992200"/>
            <a:ext cx="38706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a:solidFill>
                  <a:srgbClr val="980000"/>
                </a:solidFill>
                <a:latin typeface="Calibri"/>
                <a:ea typeface="Calibri"/>
                <a:cs typeface="Calibri"/>
                <a:sym typeface="Calibri"/>
              </a:rPr>
              <a:t>SAXS</a:t>
            </a:r>
            <a:endParaRPr sz="2300" b="1" i="0" u="none" strike="noStrike" cap="none" dirty="0">
              <a:solidFill>
                <a:srgbClr val="980000"/>
              </a:solidFill>
              <a:latin typeface="Calibri"/>
              <a:ea typeface="Calibri"/>
              <a:cs typeface="Calibri"/>
              <a:sym typeface="Calibri"/>
            </a:endParaRPr>
          </a:p>
        </p:txBody>
      </p:sp>
      <p:sp>
        <p:nvSpPr>
          <p:cNvPr id="259" name="Google Shape;259;g634c8985c1_0_12"/>
          <p:cNvSpPr txBox="1"/>
          <p:nvPr/>
        </p:nvSpPr>
        <p:spPr>
          <a:xfrm>
            <a:off x="540075" y="4439675"/>
            <a:ext cx="44679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dirty="0" err="1">
                <a:solidFill>
                  <a:srgbClr val="980000"/>
                </a:solidFill>
                <a:latin typeface="Calibri"/>
                <a:ea typeface="Calibri"/>
                <a:cs typeface="Calibri"/>
                <a:sym typeface="Calibri"/>
              </a:rPr>
              <a:t>RIFDock</a:t>
            </a:r>
            <a:endParaRPr sz="2300" b="1" i="0" u="none" strike="noStrike" cap="none" dirty="0">
              <a:solidFill>
                <a:srgbClr val="980000"/>
              </a:solidFill>
              <a:latin typeface="Calibri"/>
              <a:ea typeface="Calibri"/>
              <a:cs typeface="Calibri"/>
              <a:sym typeface="Calibri"/>
            </a:endParaRPr>
          </a:p>
        </p:txBody>
      </p:sp>
      <p:sp>
        <p:nvSpPr>
          <p:cNvPr id="260" name="Google Shape;260;g634c8985c1_0_12"/>
          <p:cNvSpPr txBox="1"/>
          <p:nvPr/>
        </p:nvSpPr>
        <p:spPr>
          <a:xfrm>
            <a:off x="838725" y="3810300"/>
            <a:ext cx="3870600" cy="59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dirty="0">
                <a:solidFill>
                  <a:srgbClr val="980000"/>
                </a:solidFill>
                <a:latin typeface="Calibri"/>
                <a:ea typeface="Calibri"/>
                <a:cs typeface="Calibri"/>
                <a:sym typeface="Calibri"/>
              </a:rPr>
              <a:t>Forward Folding</a:t>
            </a:r>
            <a:endParaRPr sz="2300" b="1" i="0" u="none" strike="noStrike" cap="none" dirty="0">
              <a:solidFill>
                <a:srgbClr val="980000"/>
              </a:solidFill>
              <a:latin typeface="Calibri"/>
              <a:ea typeface="Calibri"/>
              <a:cs typeface="Calibri"/>
              <a:sym typeface="Calibri"/>
            </a:endParaRPr>
          </a:p>
        </p:txBody>
      </p:sp>
      <p:sp>
        <p:nvSpPr>
          <p:cNvPr id="261" name="Google Shape;261;g634c8985c1_0_12"/>
          <p:cNvSpPr txBox="1">
            <a:spLocks noGrp="1"/>
          </p:cNvSpPr>
          <p:nvPr>
            <p:ph type="title" idx="4294967295"/>
          </p:nvPr>
        </p:nvSpPr>
        <p:spPr>
          <a:xfrm>
            <a:off x="295425" y="147825"/>
            <a:ext cx="7886700" cy="109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onstantia"/>
              <a:buNone/>
            </a:pPr>
            <a:r>
              <a:rPr lang="en-US" b="1"/>
              <a:t>Technical Terms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246"/>
                                        </p:tgtEl>
                                        <p:attrNameLst>
                                          <p:attrName>style.visibility</p:attrName>
                                        </p:attrNameLst>
                                      </p:cBhvr>
                                      <p:to>
                                        <p:strVal val="visible"/>
                                      </p:to>
                                    </p:set>
                                  </p:childTnLst>
                                </p:cTn>
                              </p:par>
                            </p:childTnLst>
                          </p:cTn>
                        </p:par>
                        <p:par>
                          <p:cTn id="10" fill="hold">
                            <p:stCondLst>
                              <p:cond delay="2"/>
                            </p:stCondLst>
                            <p:childTnLst>
                              <p:par>
                                <p:cTn id="11" presetID="1" presetClass="entr" presetSubtype="0" fill="hold" nodeType="after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childTnLst>
                          </p:cTn>
                        </p:par>
                        <p:par>
                          <p:cTn id="13" fill="hold">
                            <p:stCondLst>
                              <p:cond delay="3"/>
                            </p:stCondLst>
                            <p:childTnLst>
                              <p:par>
                                <p:cTn id="14" presetID="1" presetClass="entr" presetSubtype="0" fill="hold" nodeType="afterEffect">
                                  <p:stCondLst>
                                    <p:cond delay="0"/>
                                  </p:stCondLst>
                                  <p:childTnLst>
                                    <p:set>
                                      <p:cBhvr>
                                        <p:cTn id="15" dur="1" fill="hold">
                                          <p:stCondLst>
                                            <p:cond delay="0"/>
                                          </p:stCondLst>
                                        </p:cTn>
                                        <p:tgtEl>
                                          <p:spTgt spid="248"/>
                                        </p:tgtEl>
                                        <p:attrNameLst>
                                          <p:attrName>style.visibility</p:attrName>
                                        </p:attrNameLst>
                                      </p:cBhvr>
                                      <p:to>
                                        <p:strVal val="visible"/>
                                      </p:to>
                                    </p:set>
                                  </p:childTnLst>
                                </p:cTn>
                              </p:par>
                            </p:childTnLst>
                          </p:cTn>
                        </p:par>
                        <p:par>
                          <p:cTn id="16" fill="hold">
                            <p:stCondLst>
                              <p:cond delay="4"/>
                            </p:stCondLst>
                            <p:childTnLst>
                              <p:par>
                                <p:cTn id="17" presetID="1" presetClass="entr" presetSubtype="0" fill="hold" nodeType="afterEffect">
                                  <p:stCondLst>
                                    <p:cond delay="0"/>
                                  </p:stCondLst>
                                  <p:childTnLst>
                                    <p:set>
                                      <p:cBhvr>
                                        <p:cTn id="18" dur="1" fill="hold">
                                          <p:stCondLst>
                                            <p:cond delay="0"/>
                                          </p:stCondLst>
                                        </p:cTn>
                                        <p:tgtEl>
                                          <p:spTgt spid="249"/>
                                        </p:tgtEl>
                                        <p:attrNameLst>
                                          <p:attrName>style.visibility</p:attrName>
                                        </p:attrNameLst>
                                      </p:cBhvr>
                                      <p:to>
                                        <p:strVal val="visible"/>
                                      </p:to>
                                    </p:set>
                                  </p:childTnLst>
                                </p:cTn>
                              </p:par>
                            </p:childTnLst>
                          </p:cTn>
                        </p:par>
                        <p:par>
                          <p:cTn id="19" fill="hold">
                            <p:stCondLst>
                              <p:cond delay="5"/>
                            </p:stCondLst>
                            <p:childTnLst>
                              <p:par>
                                <p:cTn id="20" presetID="1" presetClass="entr" presetSubtype="0" fill="hold" nodeType="after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6"/>
                            </p:stCondLst>
                            <p:childTnLst>
                              <p:par>
                                <p:cTn id="23" presetID="1" presetClass="entr" presetSubtype="0" fill="hold" nodeType="afterEffect">
                                  <p:stCondLst>
                                    <p:cond delay="0"/>
                                  </p:stCondLst>
                                  <p:childTnLst>
                                    <p:set>
                                      <p:cBhvr>
                                        <p:cTn id="24" dur="1" fill="hold">
                                          <p:stCondLst>
                                            <p:cond delay="0"/>
                                          </p:stCondLst>
                                        </p:cTn>
                                        <p:tgtEl>
                                          <p:spTgt spid="251"/>
                                        </p:tgtEl>
                                        <p:attrNameLst>
                                          <p:attrName>style.visibility</p:attrName>
                                        </p:attrNameLst>
                                      </p:cBhvr>
                                      <p:to>
                                        <p:strVal val="visible"/>
                                      </p:to>
                                    </p:set>
                                  </p:childTnLst>
                                </p:cTn>
                              </p:par>
                            </p:childTnLst>
                          </p:cTn>
                        </p:par>
                        <p:par>
                          <p:cTn id="25" fill="hold">
                            <p:stCondLst>
                              <p:cond delay="7"/>
                            </p:stCondLst>
                            <p:childTnLst>
                              <p:par>
                                <p:cTn id="26" presetID="1" presetClass="entr" presetSubtype="0" fill="hold" nodeType="afterEffect">
                                  <p:stCondLst>
                                    <p:cond delay="0"/>
                                  </p:stCondLst>
                                  <p:childTnLst>
                                    <p:set>
                                      <p:cBhvr>
                                        <p:cTn id="27"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34c8985c1_0_35"/>
          <p:cNvSpPr txBox="1">
            <a:spLocks noGrp="1"/>
          </p:cNvSpPr>
          <p:nvPr>
            <p:ph type="title" idx="4294967295"/>
          </p:nvPr>
        </p:nvSpPr>
        <p:spPr>
          <a:xfrm>
            <a:off x="295425" y="147825"/>
            <a:ext cx="7886700" cy="109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onstantia"/>
              <a:buNone/>
            </a:pPr>
            <a:r>
              <a:rPr lang="en-US" b="1"/>
              <a:t>Units and Equations</a:t>
            </a:r>
            <a:endParaRPr/>
          </a:p>
        </p:txBody>
      </p:sp>
      <p:pic>
        <p:nvPicPr>
          <p:cNvPr id="269" name="Google Shape;269;g634c8985c1_0_35"/>
          <p:cNvPicPr preferRelativeResize="0"/>
          <p:nvPr/>
        </p:nvPicPr>
        <p:blipFill rotWithShape="1">
          <a:blip r:embed="rId3">
            <a:alphaModFix/>
          </a:blip>
          <a:srcRect r="62786"/>
          <a:stretch/>
        </p:blipFill>
        <p:spPr>
          <a:xfrm>
            <a:off x="187433" y="2373140"/>
            <a:ext cx="3402776" cy="2348850"/>
          </a:xfrm>
          <a:prstGeom prst="rect">
            <a:avLst/>
          </a:prstGeom>
          <a:noFill/>
          <a:ln>
            <a:noFill/>
          </a:ln>
        </p:spPr>
      </p:pic>
      <p:graphicFrame>
        <p:nvGraphicFramePr>
          <p:cNvPr id="4" name="Chart 3">
            <a:extLst>
              <a:ext uri="{FF2B5EF4-FFF2-40B4-BE49-F238E27FC236}">
                <a16:creationId xmlns:a16="http://schemas.microsoft.com/office/drawing/2014/main" id="{998D70A2-9CF0-415F-AE51-69572B4ED5F1}"/>
              </a:ext>
            </a:extLst>
          </p:cNvPr>
          <p:cNvGraphicFramePr/>
          <p:nvPr>
            <p:extLst>
              <p:ext uri="{D42A27DB-BD31-4B8C-83A1-F6EECF244321}">
                <p14:modId xmlns:p14="http://schemas.microsoft.com/office/powerpoint/2010/main" val="1628724543"/>
              </p:ext>
            </p:extLst>
          </p:nvPr>
        </p:nvGraphicFramePr>
        <p:xfrm>
          <a:off x="4008120" y="1935479"/>
          <a:ext cx="5379720" cy="364408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7bf75c6f57_0_115"/>
          <p:cNvSpPr txBox="1">
            <a:spLocks noGrp="1"/>
          </p:cNvSpPr>
          <p:nvPr>
            <p:ph type="title"/>
          </p:nvPr>
        </p:nvSpPr>
        <p:spPr>
          <a:xfrm>
            <a:off x="314000" y="1985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onstantia"/>
              <a:buNone/>
            </a:pPr>
            <a:r>
              <a:rPr lang="en-US" b="1"/>
              <a:t>Multiple Meaning</a:t>
            </a:r>
            <a:endParaRPr/>
          </a:p>
        </p:txBody>
      </p:sp>
      <p:grpSp>
        <p:nvGrpSpPr>
          <p:cNvPr id="277" name="Google Shape;277;g7bf75c6f57_0_115"/>
          <p:cNvGrpSpPr/>
          <p:nvPr/>
        </p:nvGrpSpPr>
        <p:grpSpPr>
          <a:xfrm>
            <a:off x="-260582" y="1524215"/>
            <a:ext cx="9665166" cy="4571999"/>
            <a:chOff x="-1628" y="1230311"/>
            <a:chExt cx="9665166" cy="4571999"/>
          </a:xfrm>
        </p:grpSpPr>
        <p:pic>
          <p:nvPicPr>
            <p:cNvPr id="278" name="Google Shape;278;g7bf75c6f57_0_115"/>
            <p:cNvPicPr preferRelativeResize="0"/>
            <p:nvPr/>
          </p:nvPicPr>
          <p:blipFill rotWithShape="1">
            <a:blip r:embed="rId3">
              <a:alphaModFix/>
            </a:blip>
            <a:srcRect/>
            <a:stretch/>
          </p:blipFill>
          <p:spPr>
            <a:xfrm>
              <a:off x="6130628" y="1230311"/>
              <a:ext cx="3532910" cy="4571999"/>
            </a:xfrm>
            <a:prstGeom prst="rect">
              <a:avLst/>
            </a:prstGeom>
            <a:noFill/>
            <a:ln>
              <a:noFill/>
            </a:ln>
          </p:spPr>
        </p:pic>
        <p:pic>
          <p:nvPicPr>
            <p:cNvPr id="279" name="Google Shape;279;g7bf75c6f57_0_115"/>
            <p:cNvPicPr preferRelativeResize="0"/>
            <p:nvPr/>
          </p:nvPicPr>
          <p:blipFill rotWithShape="1">
            <a:blip r:embed="rId4">
              <a:alphaModFix/>
            </a:blip>
            <a:srcRect/>
            <a:stretch/>
          </p:blipFill>
          <p:spPr>
            <a:xfrm>
              <a:off x="-1628" y="1230311"/>
              <a:ext cx="3532910" cy="4571999"/>
            </a:xfrm>
            <a:prstGeom prst="rect">
              <a:avLst/>
            </a:prstGeom>
            <a:noFill/>
            <a:ln>
              <a:noFill/>
            </a:ln>
          </p:spPr>
        </p:pic>
      </p:grpSp>
      <p:pic>
        <p:nvPicPr>
          <p:cNvPr id="280" name="Google Shape;280;g7bf75c6f57_0_115" descr="bonding-1.jpg"/>
          <p:cNvPicPr preferRelativeResize="0"/>
          <p:nvPr/>
        </p:nvPicPr>
        <p:blipFill rotWithShape="1">
          <a:blip r:embed="rId5">
            <a:alphaModFix/>
          </a:blip>
          <a:srcRect l="8374" t="1656" r="8374" b="1491"/>
          <a:stretch/>
        </p:blipFill>
        <p:spPr>
          <a:xfrm>
            <a:off x="3122713" y="1557050"/>
            <a:ext cx="2898568" cy="45063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type="ctrTitle"/>
          </p:nvPr>
        </p:nvSpPr>
        <p:spPr>
          <a:xfrm>
            <a:off x="579120" y="2173923"/>
            <a:ext cx="77724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5400" b="0" i="0" u="none" strike="noStrike" cap="none">
                <a:solidFill>
                  <a:schemeClr val="dk1"/>
                </a:solidFill>
                <a:latin typeface="Calibri"/>
                <a:ea typeface="Calibri"/>
                <a:cs typeface="Calibri"/>
                <a:sym typeface="Calibri"/>
              </a:rPr>
              <a:t>Why do </a:t>
            </a:r>
            <a:r>
              <a:rPr lang="en-US" sz="5400" b="0" i="0" u="none" strike="noStrike" cap="none">
                <a:solidFill>
                  <a:srgbClr val="0070C0"/>
                </a:solidFill>
                <a:latin typeface="Calibri"/>
                <a:ea typeface="Calibri"/>
                <a:cs typeface="Calibri"/>
                <a:sym typeface="Calibri"/>
              </a:rPr>
              <a:t>scientists </a:t>
            </a:r>
            <a:r>
              <a:rPr lang="en-US" sz="5400" b="0" i="0" u="none" strike="noStrike" cap="none">
                <a:solidFill>
                  <a:schemeClr val="dk1"/>
                </a:solidFill>
                <a:latin typeface="Calibri"/>
                <a:ea typeface="Calibri"/>
                <a:cs typeface="Calibri"/>
                <a:sym typeface="Calibri"/>
              </a:rPr>
              <a:t>use jargon when talking to </a:t>
            </a:r>
            <a:r>
              <a:rPr lang="en-US" sz="5400" b="0" i="0" u="none" strike="noStrike" cap="none">
                <a:solidFill>
                  <a:srgbClr val="0070C0"/>
                </a:solidFill>
                <a:latin typeface="Calibri"/>
                <a:ea typeface="Calibri"/>
                <a:cs typeface="Calibri"/>
                <a:sym typeface="Calibri"/>
              </a:rPr>
              <a:t>other scientists</a:t>
            </a:r>
            <a:r>
              <a:rPr lang="en-US" sz="54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6"/>
          <p:cNvSpPr txBox="1">
            <a:spLocks noGrp="1"/>
          </p:cNvSpPr>
          <p:nvPr>
            <p:ph type="ctrTitle"/>
          </p:nvPr>
        </p:nvSpPr>
        <p:spPr>
          <a:xfrm>
            <a:off x="685800" y="2204403"/>
            <a:ext cx="77724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5400" b="0" i="0" u="none" strike="noStrike" cap="none">
                <a:solidFill>
                  <a:schemeClr val="dk1"/>
                </a:solidFill>
                <a:latin typeface="Calibri"/>
                <a:ea typeface="Calibri"/>
                <a:cs typeface="Calibri"/>
                <a:sym typeface="Calibri"/>
              </a:rPr>
              <a:t>Why do </a:t>
            </a:r>
            <a:r>
              <a:rPr lang="en-US" sz="5400" b="0" i="0" u="none" strike="noStrike" cap="none">
                <a:solidFill>
                  <a:srgbClr val="0070C0"/>
                </a:solidFill>
                <a:latin typeface="Calibri"/>
                <a:ea typeface="Calibri"/>
                <a:cs typeface="Calibri"/>
                <a:sym typeface="Calibri"/>
              </a:rPr>
              <a:t>scientists </a:t>
            </a:r>
            <a:r>
              <a:rPr lang="en-US" sz="5400" b="0" i="0" u="none" strike="noStrike" cap="none">
                <a:solidFill>
                  <a:schemeClr val="dk1"/>
                </a:solidFill>
                <a:latin typeface="Calibri"/>
                <a:ea typeface="Calibri"/>
                <a:cs typeface="Calibri"/>
                <a:sym typeface="Calibri"/>
              </a:rPr>
              <a:t>use jargon when talking to </a:t>
            </a:r>
            <a:r>
              <a:rPr lang="en-US" sz="5400" b="0" i="0" u="none" strike="noStrike" cap="none">
                <a:solidFill>
                  <a:srgbClr val="CC4125"/>
                </a:solidFill>
                <a:latin typeface="Calibri"/>
                <a:ea typeface="Calibri"/>
                <a:cs typeface="Calibri"/>
                <a:sym typeface="Calibri"/>
              </a:rPr>
              <a:t>the public</a:t>
            </a:r>
            <a:r>
              <a:rPr lang="en-US" sz="54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ctrTitle"/>
          </p:nvPr>
        </p:nvSpPr>
        <p:spPr>
          <a:xfrm>
            <a:off x="685800" y="2006283"/>
            <a:ext cx="77724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5400" b="0" i="0" u="none" strike="noStrike" cap="none">
                <a:solidFill>
                  <a:schemeClr val="dk1"/>
                </a:solidFill>
                <a:latin typeface="Calibri"/>
                <a:ea typeface="Calibri"/>
                <a:cs typeface="Calibri"/>
                <a:sym typeface="Calibri"/>
              </a:rPr>
              <a:t>It’s </a:t>
            </a:r>
            <a:r>
              <a:rPr lang="en-US" sz="5400" b="0" i="0" u="none" strike="noStrike" cap="none">
                <a:solidFill>
                  <a:srgbClr val="1C6EA7"/>
                </a:solidFill>
                <a:latin typeface="Calibri"/>
                <a:ea typeface="Calibri"/>
                <a:cs typeface="Calibri"/>
                <a:sym typeface="Calibri"/>
              </a:rPr>
              <a:t>okay to use jargon</a:t>
            </a:r>
            <a:r>
              <a:rPr lang="en-US" sz="5400" b="0" i="0" u="none" strike="noStrike" cap="none">
                <a:solidFill>
                  <a:schemeClr val="dk1"/>
                </a:solidFill>
                <a:latin typeface="Calibri"/>
                <a:ea typeface="Calibri"/>
                <a:cs typeface="Calibri"/>
                <a:sym typeface="Calibri"/>
              </a:rPr>
              <a:t>… </a:t>
            </a:r>
            <a:br>
              <a:rPr lang="en-US" sz="5400" b="0" i="0" u="none" strike="noStrike" cap="none">
                <a:solidFill>
                  <a:schemeClr val="dk1"/>
                </a:solidFill>
                <a:latin typeface="Calibri"/>
                <a:ea typeface="Calibri"/>
                <a:cs typeface="Calibri"/>
                <a:sym typeface="Calibri"/>
              </a:rPr>
            </a:br>
            <a:r>
              <a:rPr lang="en-US" sz="5400" b="0" i="0" u="none" strike="noStrike" cap="none">
                <a:solidFill>
                  <a:schemeClr val="dk1"/>
                </a:solidFill>
                <a:latin typeface="Calibri"/>
                <a:ea typeface="Calibri"/>
                <a:cs typeface="Calibri"/>
                <a:sym typeface="Calibri"/>
              </a:rPr>
              <a:t>								…if you do it right.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400" b="0" i="0" u="none" strike="noStrike" cap="none">
                <a:solidFill>
                  <a:schemeClr val="dk1"/>
                </a:solidFill>
                <a:latin typeface="Calibri"/>
                <a:ea typeface="Calibri"/>
                <a:cs typeface="Calibri"/>
                <a:sym typeface="Calibri"/>
              </a:rPr>
              <a:t>Say it another way.</a:t>
            </a:r>
            <a:endParaRPr/>
          </a:p>
        </p:txBody>
      </p:sp>
      <p:sp>
        <p:nvSpPr>
          <p:cNvPr id="305" name="Google Shape;305;p18"/>
          <p:cNvSpPr txBox="1">
            <a:spLocks noGrp="1"/>
          </p:cNvSpPr>
          <p:nvPr>
            <p:ph type="body" idx="1"/>
          </p:nvPr>
        </p:nvSpPr>
        <p:spPr>
          <a:xfrm>
            <a:off x="1493520" y="1386841"/>
            <a:ext cx="5943600" cy="54711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B0F0"/>
              </a:buClr>
              <a:buSzPts val="2800"/>
              <a:buFont typeface="Arial"/>
              <a:buNone/>
            </a:pPr>
            <a:r>
              <a:rPr lang="en-US">
                <a:solidFill>
                  <a:srgbClr val="1C6EA7"/>
                </a:solidFill>
              </a:rPr>
              <a:t>Particles in the air</a:t>
            </a:r>
            <a:r>
              <a:rPr lang="en-US" sz="2800" b="0" i="0" u="none" strike="noStrike" cap="none">
                <a:solidFill>
                  <a:schemeClr val="dk1"/>
                </a:solidFill>
                <a:latin typeface="Calibri"/>
                <a:ea typeface="Calibri"/>
                <a:cs typeface="Calibri"/>
                <a:sym typeface="Calibri"/>
              </a:rPr>
              <a:t> instead of </a:t>
            </a:r>
            <a:r>
              <a:rPr lang="en-US" sz="2800" b="0" i="0" u="none" strike="noStrike" cap="none">
                <a:solidFill>
                  <a:schemeClr val="accent5"/>
                </a:solidFill>
                <a:latin typeface="Calibri"/>
                <a:ea typeface="Calibri"/>
                <a:cs typeface="Calibri"/>
                <a:sym typeface="Calibri"/>
              </a:rPr>
              <a:t>aerosol</a:t>
            </a:r>
            <a:endParaRPr>
              <a:solidFill>
                <a:schemeClr val="accent5"/>
              </a:solidFill>
            </a:endParaRPr>
          </a:p>
          <a:p>
            <a:pPr marL="0" marR="0" lvl="0" indent="0" algn="l" rtl="0">
              <a:lnSpc>
                <a:spcPct val="90000"/>
              </a:lnSpc>
              <a:spcBef>
                <a:spcPts val="1000"/>
              </a:spcBef>
              <a:spcAft>
                <a:spcPts val="0"/>
              </a:spcAft>
              <a:buClr>
                <a:srgbClr val="00B0F0"/>
              </a:buClr>
              <a:buSzPts val="2800"/>
              <a:buFont typeface="Arial"/>
              <a:buNone/>
            </a:pPr>
            <a:r>
              <a:rPr lang="en-US" sz="2800" b="0" i="0" u="none" strike="noStrike" cap="none">
                <a:solidFill>
                  <a:srgbClr val="1C6EA7"/>
                </a:solidFill>
                <a:latin typeface="Calibri"/>
                <a:ea typeface="Calibri"/>
                <a:cs typeface="Calibri"/>
                <a:sym typeface="Calibri"/>
              </a:rPr>
              <a:t>Solar</a:t>
            </a:r>
            <a:r>
              <a:rPr lang="en-US" sz="2800" b="0" i="0" u="none" strike="noStrike" cap="none">
                <a:solidFill>
                  <a:schemeClr val="dk1"/>
                </a:solidFill>
                <a:latin typeface="Calibri"/>
                <a:ea typeface="Calibri"/>
                <a:cs typeface="Calibri"/>
                <a:sym typeface="Calibri"/>
              </a:rPr>
              <a:t> instead of </a:t>
            </a:r>
            <a:r>
              <a:rPr lang="en-US" sz="2800" b="0" i="0" u="none" strike="noStrike" cap="none">
                <a:solidFill>
                  <a:schemeClr val="accent5"/>
                </a:solidFill>
                <a:latin typeface="Calibri"/>
                <a:ea typeface="Calibri"/>
                <a:cs typeface="Calibri"/>
                <a:sym typeface="Calibri"/>
              </a:rPr>
              <a:t>photovoltaic</a:t>
            </a:r>
            <a:endParaRPr sz="2800" b="0" i="0" u="none" strike="noStrike" cap="none">
              <a:solidFill>
                <a:schemeClr val="accent5"/>
              </a:solidFill>
              <a:latin typeface="Calibri"/>
              <a:ea typeface="Calibri"/>
              <a:cs typeface="Calibri"/>
              <a:sym typeface="Calibri"/>
            </a:endParaRPr>
          </a:p>
          <a:p>
            <a:pPr marL="0" marR="0" lvl="0" indent="0" algn="l" rtl="0">
              <a:lnSpc>
                <a:spcPct val="90000"/>
              </a:lnSpc>
              <a:spcBef>
                <a:spcPts val="1000"/>
              </a:spcBef>
              <a:spcAft>
                <a:spcPts val="0"/>
              </a:spcAft>
              <a:buClr>
                <a:srgbClr val="00B0F0"/>
              </a:buClr>
              <a:buSzPts val="2800"/>
              <a:buFont typeface="Arial"/>
              <a:buNone/>
            </a:pPr>
            <a:r>
              <a:rPr lang="en-US" sz="2800" b="0" i="0" u="none" strike="noStrike" cap="none">
                <a:solidFill>
                  <a:srgbClr val="1C6EA7"/>
                </a:solidFill>
                <a:latin typeface="Calibri"/>
                <a:ea typeface="Calibri"/>
                <a:cs typeface="Calibri"/>
                <a:sym typeface="Calibri"/>
              </a:rPr>
              <a:t>Plants</a:t>
            </a:r>
            <a:r>
              <a:rPr lang="en-US" sz="2800" b="0" i="0" u="none" strike="noStrike" cap="none">
                <a:solidFill>
                  <a:schemeClr val="dk1"/>
                </a:solidFill>
                <a:latin typeface="Calibri"/>
                <a:ea typeface="Calibri"/>
                <a:cs typeface="Calibri"/>
                <a:sym typeface="Calibri"/>
              </a:rPr>
              <a:t> instead of </a:t>
            </a:r>
            <a:r>
              <a:rPr lang="en-US" sz="2800" b="0" i="0" u="none" strike="noStrike" cap="none">
                <a:solidFill>
                  <a:schemeClr val="accent5"/>
                </a:solidFill>
                <a:latin typeface="Calibri"/>
                <a:ea typeface="Calibri"/>
                <a:cs typeface="Calibri"/>
                <a:sym typeface="Calibri"/>
              </a:rPr>
              <a:t>biomass</a:t>
            </a:r>
            <a:endParaRPr>
              <a:solidFill>
                <a:schemeClr val="accent5"/>
              </a:solidFill>
            </a:endParaRPr>
          </a:p>
          <a:p>
            <a:pPr marL="0" marR="0" lvl="0" indent="0" algn="l" rtl="0">
              <a:lnSpc>
                <a:spcPct val="90000"/>
              </a:lnSpc>
              <a:spcBef>
                <a:spcPts val="1000"/>
              </a:spcBef>
              <a:spcAft>
                <a:spcPts val="0"/>
              </a:spcAft>
              <a:buClr>
                <a:schemeClr val="dk1"/>
              </a:buClr>
              <a:buSzPts val="2800"/>
              <a:buFont typeface="Arial"/>
              <a:buNone/>
            </a:pPr>
            <a:endParaRPr sz="4400" b="0" i="0" u="none" strike="noStrike" cap="none">
              <a:solidFill>
                <a:schemeClr val="dk1"/>
              </a:solidFill>
              <a:latin typeface="Calibri"/>
              <a:ea typeface="Calibri"/>
              <a:cs typeface="Calibri"/>
              <a:sym typeface="Calibri"/>
            </a:endParaRPr>
          </a:p>
          <a:p>
            <a:pPr marL="0" marR="0" lvl="0" indent="0" algn="r" rtl="0">
              <a:lnSpc>
                <a:spcPct val="90000"/>
              </a:lnSpc>
              <a:spcBef>
                <a:spcPts val="1000"/>
              </a:spcBef>
              <a:spcAft>
                <a:spcPts val="0"/>
              </a:spcAft>
              <a:buClr>
                <a:schemeClr val="dk1"/>
              </a:buClr>
              <a:buSzPts val="2800"/>
              <a:buFont typeface="Arial"/>
              <a:buNone/>
            </a:pPr>
            <a:r>
              <a:rPr lang="en-US" sz="4400" b="0" i="0" u="none" strike="noStrike" cap="none">
                <a:solidFill>
                  <a:schemeClr val="dk1"/>
                </a:solidFill>
                <a:latin typeface="Calibri"/>
                <a:ea typeface="Calibri"/>
                <a:cs typeface="Calibri"/>
                <a:sym typeface="Calibri"/>
              </a:rPr>
              <a:t>Or define it.</a:t>
            </a:r>
            <a:endParaRPr/>
          </a:p>
          <a:p>
            <a:pPr marL="0" marR="0" lvl="0" indent="0" algn="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Nano</a:t>
            </a:r>
            <a:endParaRPr/>
          </a:p>
          <a:p>
            <a:pPr marL="0" marR="0" lvl="0" indent="0" algn="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Polymer </a:t>
            </a:r>
            <a:endParaRPr/>
          </a:p>
          <a:p>
            <a:pPr marL="0" marR="0" lvl="0" indent="0" algn="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Thermal </a:t>
            </a:r>
            <a:endParaRPr/>
          </a:p>
          <a:p>
            <a:pPr marL="0" marR="0" lvl="0" indent="0" algn="r" rtl="0">
              <a:lnSpc>
                <a:spcPct val="90000"/>
              </a:lnSpc>
              <a:spcBef>
                <a:spcPts val="100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Conductive </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rgbClr val="F6C374"/>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8"/>
          <p:cNvSpPr txBox="1">
            <a:spLocks noGrp="1"/>
          </p:cNvSpPr>
          <p:nvPr>
            <p:ph type="title"/>
          </p:nvPr>
        </p:nvSpPr>
        <p:spPr>
          <a:xfrm>
            <a:off x="628650" y="1131094"/>
            <a:ext cx="78867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Communicating Science Effectively </a:t>
            </a:r>
            <a:endParaRPr>
              <a:solidFill>
                <a:srgbClr val="33AFCE"/>
              </a:solidFill>
              <a:latin typeface="Arial"/>
              <a:ea typeface="Arial"/>
              <a:cs typeface="Arial"/>
              <a:sym typeface="Arial"/>
            </a:endParaRPr>
          </a:p>
        </p:txBody>
      </p:sp>
      <p:sp>
        <p:nvSpPr>
          <p:cNvPr id="403" name="Google Shape;403;p68"/>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457200">
              <a:spcBef>
                <a:spcPts val="800"/>
              </a:spcBef>
              <a:buSzPts val="3600"/>
              <a:buFont typeface="Arial"/>
              <a:buAutoNum type="arabicPeriod"/>
            </a:pPr>
            <a:r>
              <a:rPr lang="en" sz="3600">
                <a:latin typeface="Arial"/>
                <a:ea typeface="Arial"/>
                <a:cs typeface="Arial"/>
                <a:sym typeface="Arial"/>
              </a:rPr>
              <a:t>Know Your Goal(s)</a:t>
            </a:r>
            <a:endParaRPr sz="3600">
              <a:latin typeface="Arial"/>
              <a:ea typeface="Arial"/>
              <a:cs typeface="Arial"/>
              <a:sym typeface="Arial"/>
            </a:endParaRPr>
          </a:p>
          <a:p>
            <a:pPr marL="914400" indent="0">
              <a:spcBef>
                <a:spcPts val="800"/>
              </a:spcBef>
              <a:buNone/>
            </a:pPr>
            <a:endParaRPr sz="3600">
              <a:latin typeface="Arial"/>
              <a:ea typeface="Arial"/>
              <a:cs typeface="Arial"/>
              <a:sym typeface="Arial"/>
            </a:endParaRPr>
          </a:p>
          <a:p>
            <a:pPr indent="-457200">
              <a:spcBef>
                <a:spcPts val="800"/>
              </a:spcBef>
              <a:buSzPts val="3600"/>
              <a:buFont typeface="Arial"/>
              <a:buAutoNum type="arabicPeriod"/>
            </a:pPr>
            <a:r>
              <a:rPr lang="en" sz="3600">
                <a:latin typeface="Arial"/>
                <a:ea typeface="Arial"/>
                <a:cs typeface="Arial"/>
                <a:sym typeface="Arial"/>
              </a:rPr>
              <a:t>Know Your Audience</a:t>
            </a:r>
            <a:endParaRPr sz="3600">
              <a:latin typeface="Arial"/>
              <a:ea typeface="Arial"/>
              <a:cs typeface="Arial"/>
              <a:sym typeface="Arial"/>
            </a:endParaRPr>
          </a:p>
          <a:p>
            <a:pPr marL="0" indent="0">
              <a:spcBef>
                <a:spcPts val="800"/>
              </a:spcBef>
              <a:buNone/>
            </a:pPr>
            <a:endParaRPr sz="36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634c8985c1_0_52"/>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US"/>
              <a:t>Tools to identify jargon</a:t>
            </a:r>
            <a:endParaRPr/>
          </a:p>
        </p:txBody>
      </p:sp>
      <p:sp>
        <p:nvSpPr>
          <p:cNvPr id="312" name="Google Shape;312;g634c8985c1_0_52"/>
          <p:cNvSpPr txBox="1">
            <a:spLocks noGrp="1"/>
          </p:cNvSpPr>
          <p:nvPr>
            <p:ph type="body" idx="1"/>
          </p:nvPr>
        </p:nvSpPr>
        <p:spPr>
          <a:xfrm>
            <a:off x="628650" y="1520825"/>
            <a:ext cx="7886700" cy="4351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2800"/>
              <a:buNone/>
            </a:pPr>
            <a:r>
              <a:rPr lang="en-US"/>
              <a:t>De-Jargonizer (scienceandpublic.com)</a:t>
            </a:r>
            <a:endParaRPr/>
          </a:p>
          <a:p>
            <a:pPr marL="0"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Clr>
                <a:schemeClr val="dk1"/>
              </a:buClr>
              <a:buSzPts val="1100"/>
              <a:buFont typeface="Arial"/>
              <a:buNone/>
            </a:pPr>
            <a:r>
              <a:rPr lang="en-US"/>
              <a:t>xkcd simple writer (1000 most common words)</a:t>
            </a:r>
            <a:endParaRPr/>
          </a:p>
          <a:p>
            <a:pPr marL="0" lvl="0" indent="0" algn="l" rtl="0">
              <a:lnSpc>
                <a:spcPct val="90000"/>
              </a:lnSpc>
              <a:spcBef>
                <a:spcPts val="1000"/>
              </a:spcBef>
              <a:spcAft>
                <a:spcPts val="0"/>
              </a:spcAft>
              <a:buSzPts val="2800"/>
              <a:buNone/>
            </a:pPr>
            <a:endParaRPr/>
          </a:p>
        </p:txBody>
      </p:sp>
      <p:pic>
        <p:nvPicPr>
          <p:cNvPr id="313" name="Google Shape;313;g634c8985c1_0_52"/>
          <p:cNvPicPr preferRelativeResize="0"/>
          <p:nvPr/>
        </p:nvPicPr>
        <p:blipFill rotWithShape="1">
          <a:blip r:embed="rId3">
            <a:alphaModFix/>
          </a:blip>
          <a:srcRect/>
          <a:stretch/>
        </p:blipFill>
        <p:spPr>
          <a:xfrm>
            <a:off x="2477555" y="3502750"/>
            <a:ext cx="4188900" cy="264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body" idx="1"/>
          </p:nvPr>
        </p:nvSpPr>
        <p:spPr>
          <a:xfrm>
            <a:off x="538800" y="1462100"/>
            <a:ext cx="8066400" cy="4351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SzPts val="2800"/>
              <a:buNone/>
            </a:pPr>
            <a:r>
              <a:rPr lang="en-US"/>
              <a:t>Individually: </a:t>
            </a:r>
            <a:r>
              <a:rPr lang="en-US" b="1"/>
              <a:t>3 minutes</a:t>
            </a:r>
            <a:endParaRPr/>
          </a:p>
          <a:p>
            <a:pPr marL="457200" marR="0" lvl="0" indent="-406400" algn="l" rtl="0">
              <a:lnSpc>
                <a:spcPct val="115000"/>
              </a:lnSpc>
              <a:spcBef>
                <a:spcPts val="1000"/>
              </a:spcBef>
              <a:spcAft>
                <a:spcPts val="0"/>
              </a:spcAft>
              <a:buSzPts val="2800"/>
              <a:buChar char="•"/>
            </a:pPr>
            <a:r>
              <a:rPr lang="en-US"/>
              <a:t>Highlight the jargon you used in the written research description</a:t>
            </a:r>
            <a:endParaRPr/>
          </a:p>
          <a:p>
            <a:pPr marL="457200" marR="0" lvl="0" indent="-406400" algn="l" rtl="0">
              <a:lnSpc>
                <a:spcPct val="115000"/>
              </a:lnSpc>
              <a:spcBef>
                <a:spcPts val="1000"/>
              </a:spcBef>
              <a:spcAft>
                <a:spcPts val="0"/>
              </a:spcAft>
              <a:buSzPts val="2800"/>
              <a:buChar char="•"/>
            </a:pPr>
            <a:r>
              <a:rPr lang="en-US"/>
              <a:t>Write down 3-5 jargon words from your research</a:t>
            </a:r>
            <a:endParaRPr/>
          </a:p>
          <a:p>
            <a:pPr marL="457200" marR="0" lvl="0" indent="-406400" algn="l" rtl="0">
              <a:lnSpc>
                <a:spcPct val="115000"/>
              </a:lnSpc>
              <a:spcBef>
                <a:spcPts val="1000"/>
              </a:spcBef>
              <a:spcAft>
                <a:spcPts val="0"/>
              </a:spcAft>
              <a:buSzPts val="2800"/>
              <a:buChar char="•"/>
            </a:pPr>
            <a:r>
              <a:rPr lang="en-US"/>
              <a:t>At least one in each category on the board</a:t>
            </a:r>
            <a:br>
              <a:rPr lang="en-US"/>
            </a:br>
            <a:r>
              <a:rPr lang="en-US"/>
              <a:t>(technical terms, multiple meanings, units/equations)</a:t>
            </a:r>
            <a:endParaRPr/>
          </a:p>
          <a:p>
            <a:pPr marL="0" marR="0" lvl="0" indent="0" algn="l" rtl="0">
              <a:lnSpc>
                <a:spcPct val="115000"/>
              </a:lnSpc>
              <a:spcBef>
                <a:spcPts val="1000"/>
              </a:spcBef>
              <a:spcAft>
                <a:spcPts val="0"/>
              </a:spcAft>
              <a:buSzPts val="2800"/>
              <a:buNone/>
            </a:pPr>
            <a:r>
              <a:rPr lang="en-US"/>
              <a:t>As a class: </a:t>
            </a:r>
            <a:r>
              <a:rPr lang="en-US" b="1"/>
              <a:t>5 minutes</a:t>
            </a:r>
            <a:endParaRPr b="1"/>
          </a:p>
          <a:p>
            <a:pPr marL="457200" marR="0" lvl="0" indent="-406400" algn="l" rtl="0">
              <a:lnSpc>
                <a:spcPct val="115000"/>
              </a:lnSpc>
              <a:spcBef>
                <a:spcPts val="1000"/>
              </a:spcBef>
              <a:spcAft>
                <a:spcPts val="0"/>
              </a:spcAft>
              <a:buSzPts val="2800"/>
              <a:buChar char="•"/>
            </a:pPr>
            <a:r>
              <a:rPr lang="en-US"/>
              <a:t>Discuss examples and/or ask for advice</a:t>
            </a:r>
            <a:endParaRPr/>
          </a:p>
        </p:txBody>
      </p:sp>
      <p:sp>
        <p:nvSpPr>
          <p:cNvPr id="320" name="Google Shape;320;p19"/>
          <p:cNvSpPr txBox="1">
            <a:spLocks noGrp="1"/>
          </p:cNvSpPr>
          <p:nvPr>
            <p:ph type="title"/>
          </p:nvPr>
        </p:nvSpPr>
        <p:spPr>
          <a:xfrm>
            <a:off x="628650" y="288801"/>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400" b="1" i="0" u="none" strike="noStrike" cap="none">
                <a:solidFill>
                  <a:schemeClr val="dk1"/>
                </a:solidFill>
                <a:latin typeface="Calibri"/>
                <a:ea typeface="Calibri"/>
                <a:cs typeface="Calibri"/>
                <a:sym typeface="Calibri"/>
              </a:rPr>
              <a:t>Activity #2: </a:t>
            </a:r>
            <a:r>
              <a:rPr lang="en-US" sz="4400" b="1" i="0" u="none" strike="noStrike" cap="none">
                <a:solidFill>
                  <a:srgbClr val="1C6EA7"/>
                </a:solidFill>
                <a:latin typeface="Calibri"/>
                <a:ea typeface="Calibri"/>
                <a:cs typeface="Calibri"/>
                <a:sym typeface="Calibri"/>
              </a:rPr>
              <a:t>Jargon</a:t>
            </a:r>
            <a:endParaRPr>
              <a:solidFill>
                <a:srgbClr val="1C6EA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29"/>
          <p:cNvPicPr preferRelativeResize="0"/>
          <p:nvPr/>
        </p:nvPicPr>
        <p:blipFill rotWithShape="1">
          <a:blip r:embed="rId3">
            <a:alphaModFix/>
          </a:blip>
          <a:srcRect/>
          <a:stretch/>
        </p:blipFill>
        <p:spPr>
          <a:xfrm>
            <a:off x="-683350" y="0"/>
            <a:ext cx="10286400" cy="6858000"/>
          </a:xfrm>
          <a:prstGeom prst="rect">
            <a:avLst/>
          </a:prstGeom>
          <a:noFill/>
          <a:ln>
            <a:noFill/>
          </a:ln>
        </p:spPr>
      </p:pic>
      <p:sp>
        <p:nvSpPr>
          <p:cNvPr id="334" name="Google Shape;334;p29"/>
          <p:cNvSpPr/>
          <p:nvPr/>
        </p:nvSpPr>
        <p:spPr>
          <a:xfrm>
            <a:off x="-813450" y="2651025"/>
            <a:ext cx="10770900" cy="1103100"/>
          </a:xfrm>
          <a:prstGeom prst="rect">
            <a:avLst/>
          </a:prstGeom>
          <a:solidFill>
            <a:srgbClr val="33AF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9"/>
          <p:cNvSpPr txBox="1"/>
          <p:nvPr/>
        </p:nvSpPr>
        <p:spPr>
          <a:xfrm>
            <a:off x="1991100" y="2726475"/>
            <a:ext cx="5161800" cy="9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Calibri"/>
                <a:ea typeface="Calibri"/>
                <a:cs typeface="Calibri"/>
                <a:sym typeface="Calibri"/>
              </a:rPr>
              <a:t>Distillation</a:t>
            </a:r>
            <a:endParaRPr sz="4800" b="1"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0"/>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US"/>
              <a:t>What is distillation?</a:t>
            </a:r>
            <a:endParaRPr/>
          </a:p>
        </p:txBody>
      </p:sp>
      <p:sp>
        <p:nvSpPr>
          <p:cNvPr id="342" name="Google Shape;342;p30"/>
          <p:cNvSpPr txBox="1"/>
          <p:nvPr/>
        </p:nvSpPr>
        <p:spPr>
          <a:xfrm>
            <a:off x="1120025" y="1863125"/>
            <a:ext cx="7047600" cy="15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Distillation is the process of extracting a liquid you want from a liquid mixture.</a:t>
            </a:r>
            <a:endParaRPr sz="3000" b="0" i="0" u="none" strike="noStrike" cap="none">
              <a:solidFill>
                <a:srgbClr val="000000"/>
              </a:solidFill>
              <a:latin typeface="Arial"/>
              <a:ea typeface="Arial"/>
              <a:cs typeface="Arial"/>
              <a:sym typeface="Arial"/>
            </a:endParaRPr>
          </a:p>
        </p:txBody>
      </p:sp>
      <p:sp>
        <p:nvSpPr>
          <p:cNvPr id="343" name="Google Shape;343;p30"/>
          <p:cNvSpPr txBox="1"/>
          <p:nvPr/>
        </p:nvSpPr>
        <p:spPr>
          <a:xfrm>
            <a:off x="1048200" y="3551625"/>
            <a:ext cx="7047600" cy="151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Distillation is extracting the </a:t>
            </a:r>
            <a:r>
              <a:rPr lang="en-US" sz="3000" b="1" i="0" u="none" strike="noStrike" cap="none">
                <a:solidFill>
                  <a:srgbClr val="000000"/>
                </a:solidFill>
                <a:latin typeface="Arial"/>
                <a:ea typeface="Arial"/>
                <a:cs typeface="Arial"/>
                <a:sym typeface="Arial"/>
              </a:rPr>
              <a:t>most important components</a:t>
            </a:r>
            <a:r>
              <a:rPr lang="en-US" sz="3000" b="0" i="0" u="none" strike="noStrike" cap="none">
                <a:solidFill>
                  <a:srgbClr val="000000"/>
                </a:solidFill>
                <a:latin typeface="Arial"/>
                <a:ea typeface="Arial"/>
                <a:cs typeface="Arial"/>
                <a:sym typeface="Arial"/>
              </a:rPr>
              <a:t> of something that is complex.</a:t>
            </a:r>
            <a:endParaRPr sz="3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1"/>
          <p:cNvSpPr txBox="1"/>
          <p:nvPr/>
        </p:nvSpPr>
        <p:spPr>
          <a:xfrm>
            <a:off x="5232045" y="3865590"/>
            <a:ext cx="2167365" cy="15696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980000"/>
                </a:solidFill>
                <a:latin typeface="Calibri"/>
                <a:ea typeface="Calibri"/>
                <a:cs typeface="Calibri"/>
                <a:sym typeface="Calibri"/>
              </a:rPr>
              <a:t>“this content is too hard for you to understand”</a:t>
            </a:r>
            <a:endParaRPr sz="1400" b="0" i="0" u="none" strike="noStrike" cap="none">
              <a:solidFill>
                <a:srgbClr val="980000"/>
              </a:solidFill>
              <a:latin typeface="Arial"/>
              <a:ea typeface="Arial"/>
              <a:cs typeface="Arial"/>
              <a:sym typeface="Arial"/>
            </a:endParaRPr>
          </a:p>
        </p:txBody>
      </p:sp>
      <p:sp>
        <p:nvSpPr>
          <p:cNvPr id="350" name="Google Shape;350;p31"/>
          <p:cNvSpPr txBox="1"/>
          <p:nvPr/>
        </p:nvSpPr>
        <p:spPr>
          <a:xfrm>
            <a:off x="5232045" y="2019375"/>
            <a:ext cx="2236389"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Leaving out difficult content</a:t>
            </a:r>
            <a:endParaRPr sz="1400" b="0" i="0" u="none" strike="noStrike" cap="none">
              <a:solidFill>
                <a:srgbClr val="000000"/>
              </a:solidFill>
              <a:latin typeface="Arial"/>
              <a:ea typeface="Arial"/>
              <a:cs typeface="Arial"/>
              <a:sym typeface="Arial"/>
            </a:endParaRPr>
          </a:p>
        </p:txBody>
      </p:sp>
      <p:cxnSp>
        <p:nvCxnSpPr>
          <p:cNvPr id="351" name="Google Shape;351;p31"/>
          <p:cNvCxnSpPr/>
          <p:nvPr/>
        </p:nvCxnSpPr>
        <p:spPr>
          <a:xfrm>
            <a:off x="5811850" y="1518614"/>
            <a:ext cx="234683" cy="498663"/>
          </a:xfrm>
          <a:prstGeom prst="straightConnector1">
            <a:avLst/>
          </a:prstGeom>
          <a:noFill/>
          <a:ln w="9525" cap="flat" cmpd="sng">
            <a:solidFill>
              <a:schemeClr val="dk1"/>
            </a:solidFill>
            <a:prstDash val="solid"/>
            <a:miter lim="800000"/>
            <a:headEnd type="none" w="sm" len="sm"/>
            <a:tailEnd type="stealth" w="med" len="med"/>
          </a:ln>
        </p:spPr>
      </p:cxnSp>
      <p:cxnSp>
        <p:nvCxnSpPr>
          <p:cNvPr id="352" name="Google Shape;352;p31"/>
          <p:cNvCxnSpPr>
            <a:stCxn id="350" idx="2"/>
          </p:cNvCxnSpPr>
          <p:nvPr/>
        </p:nvCxnSpPr>
        <p:spPr>
          <a:xfrm>
            <a:off x="6350239" y="2850372"/>
            <a:ext cx="82800" cy="918600"/>
          </a:xfrm>
          <a:prstGeom prst="straightConnector1">
            <a:avLst/>
          </a:prstGeom>
          <a:noFill/>
          <a:ln w="9525" cap="flat" cmpd="sng">
            <a:solidFill>
              <a:schemeClr val="dk1"/>
            </a:solidFill>
            <a:prstDash val="solid"/>
            <a:miter lim="800000"/>
            <a:headEnd type="none" w="sm" len="sm"/>
            <a:tailEnd type="stealth" w="med" len="med"/>
          </a:ln>
        </p:spPr>
      </p:cxnSp>
      <p:sp>
        <p:nvSpPr>
          <p:cNvPr id="353" name="Google Shape;353;p3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B0F0"/>
              </a:buClr>
              <a:buSzPts val="1400"/>
              <a:buFont typeface="Calibri"/>
              <a:buNone/>
            </a:pPr>
            <a:r>
              <a:rPr lang="en-US" sz="4400" b="1" i="0" u="none" strike="noStrike" cap="none">
                <a:solidFill>
                  <a:srgbClr val="1C6EA7"/>
                </a:solidFill>
              </a:rPr>
              <a:t>Distilling</a:t>
            </a:r>
            <a:r>
              <a:rPr lang="en-US" sz="4400" b="0" i="0" u="none" strike="noStrike" cap="none">
                <a:solidFill>
                  <a:srgbClr val="00B0F0"/>
                </a:solidFill>
                <a:latin typeface="Calibri"/>
                <a:ea typeface="Calibri"/>
                <a:cs typeface="Calibri"/>
                <a:sym typeface="Calibri"/>
              </a:rPr>
              <a:t> </a:t>
            </a:r>
            <a:r>
              <a:rPr lang="en-US" sz="4400" b="0" i="0" u="none" strike="noStrike" cap="none">
                <a:solidFill>
                  <a:schemeClr val="dk1"/>
                </a:solidFill>
                <a:latin typeface="Calibri"/>
                <a:ea typeface="Calibri"/>
                <a:cs typeface="Calibri"/>
                <a:sym typeface="Calibri"/>
              </a:rPr>
              <a:t>vs. </a:t>
            </a:r>
            <a:r>
              <a:rPr lang="en-US" sz="4400" b="1" i="0" u="none" strike="noStrike" cap="none">
                <a:solidFill>
                  <a:srgbClr val="980000"/>
                </a:solidFill>
              </a:rPr>
              <a:t>Dumbing Down</a:t>
            </a:r>
            <a:endParaRPr b="1">
              <a:solidFill>
                <a:srgbClr val="98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p:nvPr/>
        </p:nvSpPr>
        <p:spPr>
          <a:xfrm>
            <a:off x="5232045" y="3865590"/>
            <a:ext cx="2167365" cy="15696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A5A5A5"/>
                </a:solidFill>
                <a:latin typeface="Calibri"/>
                <a:ea typeface="Calibri"/>
                <a:cs typeface="Calibri"/>
                <a:sym typeface="Calibri"/>
              </a:rPr>
              <a:t>“this content is too hard for you to understand”</a:t>
            </a:r>
            <a:endParaRPr sz="1400" b="0" i="0" u="none" strike="noStrike" cap="none">
              <a:solidFill>
                <a:srgbClr val="000000"/>
              </a:solidFill>
              <a:latin typeface="Arial"/>
              <a:ea typeface="Arial"/>
              <a:cs typeface="Arial"/>
              <a:sym typeface="Arial"/>
            </a:endParaRPr>
          </a:p>
        </p:txBody>
      </p:sp>
      <p:sp>
        <p:nvSpPr>
          <p:cNvPr id="360" name="Google Shape;360;p32"/>
          <p:cNvSpPr txBox="1"/>
          <p:nvPr/>
        </p:nvSpPr>
        <p:spPr>
          <a:xfrm>
            <a:off x="5232045" y="2019375"/>
            <a:ext cx="2236389"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A5A5A5"/>
                </a:solidFill>
                <a:latin typeface="Calibri"/>
                <a:ea typeface="Calibri"/>
                <a:cs typeface="Calibri"/>
                <a:sym typeface="Calibri"/>
              </a:rPr>
              <a:t>Leaving out difficult content</a:t>
            </a:r>
            <a:endParaRPr sz="1400" b="0" i="0" u="none" strike="noStrike" cap="none">
              <a:solidFill>
                <a:srgbClr val="000000"/>
              </a:solidFill>
              <a:latin typeface="Arial"/>
              <a:ea typeface="Arial"/>
              <a:cs typeface="Arial"/>
              <a:sym typeface="Arial"/>
            </a:endParaRPr>
          </a:p>
        </p:txBody>
      </p:sp>
      <p:cxnSp>
        <p:nvCxnSpPr>
          <p:cNvPr id="361" name="Google Shape;361;p32"/>
          <p:cNvCxnSpPr/>
          <p:nvPr/>
        </p:nvCxnSpPr>
        <p:spPr>
          <a:xfrm>
            <a:off x="5811850" y="1518614"/>
            <a:ext cx="234683" cy="498663"/>
          </a:xfrm>
          <a:prstGeom prst="straightConnector1">
            <a:avLst/>
          </a:prstGeom>
          <a:noFill/>
          <a:ln w="12700" cap="flat" cmpd="sng">
            <a:solidFill>
              <a:srgbClr val="A5A5A5"/>
            </a:solidFill>
            <a:prstDash val="solid"/>
            <a:miter lim="800000"/>
            <a:headEnd type="none" w="sm" len="sm"/>
            <a:tailEnd type="stealth" w="med" len="med"/>
          </a:ln>
        </p:spPr>
      </p:cxnSp>
      <p:cxnSp>
        <p:nvCxnSpPr>
          <p:cNvPr id="362" name="Google Shape;362;p32"/>
          <p:cNvCxnSpPr>
            <a:stCxn id="360" idx="2"/>
          </p:cNvCxnSpPr>
          <p:nvPr/>
        </p:nvCxnSpPr>
        <p:spPr>
          <a:xfrm>
            <a:off x="6350239" y="2850372"/>
            <a:ext cx="82800" cy="918600"/>
          </a:xfrm>
          <a:prstGeom prst="straightConnector1">
            <a:avLst/>
          </a:prstGeom>
          <a:noFill/>
          <a:ln w="12700" cap="flat" cmpd="sng">
            <a:solidFill>
              <a:srgbClr val="A5A5A5"/>
            </a:solidFill>
            <a:prstDash val="solid"/>
            <a:miter lim="800000"/>
            <a:headEnd type="none" w="sm" len="sm"/>
            <a:tailEnd type="stealth" w="med" len="med"/>
          </a:ln>
        </p:spPr>
      </p:cxnSp>
      <p:sp>
        <p:nvSpPr>
          <p:cNvPr id="363" name="Google Shape;363;p32"/>
          <p:cNvSpPr txBox="1"/>
          <p:nvPr/>
        </p:nvSpPr>
        <p:spPr>
          <a:xfrm>
            <a:off x="1408097" y="2015840"/>
            <a:ext cx="2388243" cy="120032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Making concepts accessible to the public</a:t>
            </a:r>
            <a:endParaRPr sz="1400" b="0" i="0" u="none" strike="noStrike" cap="none">
              <a:solidFill>
                <a:srgbClr val="000000"/>
              </a:solidFill>
              <a:latin typeface="Arial"/>
              <a:ea typeface="Arial"/>
              <a:cs typeface="Arial"/>
              <a:sym typeface="Arial"/>
            </a:endParaRPr>
          </a:p>
        </p:txBody>
      </p:sp>
      <p:cxnSp>
        <p:nvCxnSpPr>
          <p:cNvPr id="364" name="Google Shape;364;p32"/>
          <p:cNvCxnSpPr>
            <a:endCxn id="363" idx="0"/>
          </p:cNvCxnSpPr>
          <p:nvPr/>
        </p:nvCxnSpPr>
        <p:spPr>
          <a:xfrm flipH="1">
            <a:off x="2602218" y="1518740"/>
            <a:ext cx="241500" cy="497100"/>
          </a:xfrm>
          <a:prstGeom prst="straightConnector1">
            <a:avLst/>
          </a:prstGeom>
          <a:noFill/>
          <a:ln w="12700" cap="flat" cmpd="sng">
            <a:solidFill>
              <a:schemeClr val="dk1"/>
            </a:solidFill>
            <a:prstDash val="solid"/>
            <a:miter lim="800000"/>
            <a:headEnd type="none" w="sm" len="sm"/>
            <a:tailEnd type="stealth" w="med" len="med"/>
          </a:ln>
        </p:spPr>
      </p:cxnSp>
      <p:sp>
        <p:nvSpPr>
          <p:cNvPr id="365" name="Google Shape;365;p32"/>
          <p:cNvSpPr txBox="1"/>
          <p:nvPr/>
        </p:nvSpPr>
        <p:spPr>
          <a:xfrm>
            <a:off x="1333849" y="3865590"/>
            <a:ext cx="2536739"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1C6EA7"/>
                </a:solidFill>
                <a:latin typeface="Calibri"/>
                <a:ea typeface="Calibri"/>
                <a:cs typeface="Calibri"/>
                <a:sym typeface="Calibri"/>
              </a:rPr>
              <a:t>“Distilling” ideas into relevant, digestible chunks</a:t>
            </a:r>
            <a:endParaRPr sz="1400" b="0" i="0" u="none" strike="noStrike" cap="none">
              <a:solidFill>
                <a:srgbClr val="1C6EA7"/>
              </a:solidFill>
              <a:latin typeface="Arial"/>
              <a:ea typeface="Arial"/>
              <a:cs typeface="Arial"/>
              <a:sym typeface="Arial"/>
            </a:endParaRPr>
          </a:p>
        </p:txBody>
      </p:sp>
      <p:cxnSp>
        <p:nvCxnSpPr>
          <p:cNvPr id="366" name="Google Shape;366;p32"/>
          <p:cNvCxnSpPr/>
          <p:nvPr/>
        </p:nvCxnSpPr>
        <p:spPr>
          <a:xfrm>
            <a:off x="2602218" y="3216168"/>
            <a:ext cx="1" cy="649422"/>
          </a:xfrm>
          <a:prstGeom prst="straightConnector1">
            <a:avLst/>
          </a:prstGeom>
          <a:noFill/>
          <a:ln w="12700" cap="flat" cmpd="sng">
            <a:solidFill>
              <a:schemeClr val="dk1"/>
            </a:solidFill>
            <a:prstDash val="solid"/>
            <a:miter lim="800000"/>
            <a:headEnd type="none" w="sm" len="sm"/>
            <a:tailEnd type="stealth" w="med" len="med"/>
          </a:ln>
        </p:spPr>
      </p:cxnSp>
      <p:sp>
        <p:nvSpPr>
          <p:cNvPr id="367" name="Google Shape;367;p3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B0F0"/>
              </a:buClr>
              <a:buSzPts val="1400"/>
              <a:buFont typeface="Calibri"/>
              <a:buNone/>
            </a:pPr>
            <a:r>
              <a:rPr lang="en-US" sz="4400" b="1" i="0" u="none" strike="noStrike" cap="none">
                <a:solidFill>
                  <a:srgbClr val="1C6EA7"/>
                </a:solidFill>
              </a:rPr>
              <a:t>Distilling</a:t>
            </a:r>
            <a:r>
              <a:rPr lang="en-US" sz="4400" b="0" i="0" u="none" strike="noStrike" cap="none">
                <a:solidFill>
                  <a:srgbClr val="00B0F0"/>
                </a:solidFill>
                <a:latin typeface="Calibri"/>
                <a:ea typeface="Calibri"/>
                <a:cs typeface="Calibri"/>
                <a:sym typeface="Calibri"/>
              </a:rPr>
              <a:t> </a:t>
            </a:r>
            <a:r>
              <a:rPr lang="en-US" sz="4400" b="0" i="0" u="none" strike="noStrike" cap="none">
                <a:solidFill>
                  <a:schemeClr val="dk1"/>
                </a:solidFill>
                <a:latin typeface="Calibri"/>
                <a:ea typeface="Calibri"/>
                <a:cs typeface="Calibri"/>
                <a:sym typeface="Calibri"/>
              </a:rPr>
              <a:t>vs. </a:t>
            </a:r>
            <a:r>
              <a:rPr lang="en-US" sz="4400" b="1" i="0" u="none" strike="noStrike" cap="none">
                <a:solidFill>
                  <a:srgbClr val="980000"/>
                </a:solidFill>
              </a:rPr>
              <a:t>Dumbing Down</a:t>
            </a:r>
            <a:endParaRPr sz="4400" b="1" i="0" u="none" strike="noStrike" cap="none">
              <a:solidFill>
                <a:srgbClr val="98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a:t>Distillation &amp; Knowing Your Audience</a:t>
            </a:r>
            <a:endParaRPr/>
          </a:p>
        </p:txBody>
      </p:sp>
      <p:grpSp>
        <p:nvGrpSpPr>
          <p:cNvPr id="467" name="Google Shape;467;p33"/>
          <p:cNvGrpSpPr/>
          <p:nvPr/>
        </p:nvGrpSpPr>
        <p:grpSpPr>
          <a:xfrm>
            <a:off x="628650" y="1904294"/>
            <a:ext cx="7886700" cy="4194000"/>
            <a:chOff x="0" y="78669"/>
            <a:chExt cx="7886700" cy="4194000"/>
          </a:xfrm>
        </p:grpSpPr>
        <p:sp>
          <p:nvSpPr>
            <p:cNvPr id="468" name="Google Shape;468;p33"/>
            <p:cNvSpPr/>
            <p:nvPr/>
          </p:nvSpPr>
          <p:spPr>
            <a:xfrm>
              <a:off x="0" y="78669"/>
              <a:ext cx="7886700" cy="994500"/>
            </a:xfrm>
            <a:prstGeom prst="roundRect">
              <a:avLst>
                <a:gd name="adj" fmla="val 16667"/>
              </a:avLst>
            </a:prstGeom>
            <a:solidFill>
              <a:srgbClr val="33AFC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3"/>
            <p:cNvSpPr txBox="1"/>
            <p:nvPr/>
          </p:nvSpPr>
          <p:spPr>
            <a:xfrm>
              <a:off x="48547" y="127216"/>
              <a:ext cx="7789606" cy="89740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b="0" i="0" u="none" strike="noStrike" cap="none">
                  <a:solidFill>
                    <a:schemeClr val="lt1"/>
                  </a:solidFill>
                  <a:latin typeface="Calibri"/>
                  <a:ea typeface="Calibri"/>
                  <a:cs typeface="Calibri"/>
                  <a:sym typeface="Calibri"/>
                </a:rPr>
                <a:t>What information is absolutely necessary to communicate this concept to my audience?</a:t>
              </a:r>
              <a:endParaRPr sz="1400" b="0" i="0" u="none" strike="noStrike" cap="none">
                <a:solidFill>
                  <a:srgbClr val="000000"/>
                </a:solidFill>
                <a:latin typeface="Arial"/>
                <a:ea typeface="Arial"/>
                <a:cs typeface="Arial"/>
                <a:sym typeface="Arial"/>
              </a:endParaRPr>
            </a:p>
          </p:txBody>
        </p:sp>
        <p:sp>
          <p:nvSpPr>
            <p:cNvPr id="470" name="Google Shape;470;p33"/>
            <p:cNvSpPr/>
            <p:nvPr/>
          </p:nvSpPr>
          <p:spPr>
            <a:xfrm>
              <a:off x="0" y="1145169"/>
              <a:ext cx="7886700" cy="994500"/>
            </a:xfrm>
            <a:prstGeom prst="roundRect">
              <a:avLst>
                <a:gd name="adj" fmla="val 16667"/>
              </a:avLst>
            </a:prstGeom>
            <a:solidFill>
              <a:srgbClr val="2A98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3"/>
            <p:cNvSpPr txBox="1"/>
            <p:nvPr/>
          </p:nvSpPr>
          <p:spPr>
            <a:xfrm>
              <a:off x="48547" y="1193716"/>
              <a:ext cx="7789606" cy="89740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b="0" i="0" u="none" strike="noStrike" cap="none">
                  <a:solidFill>
                    <a:schemeClr val="lt1"/>
                  </a:solidFill>
                  <a:latin typeface="Calibri"/>
                  <a:ea typeface="Calibri"/>
                  <a:cs typeface="Calibri"/>
                  <a:sym typeface="Calibri"/>
                </a:rPr>
                <a:t>Which details are important to my whole story? Which can be left out?</a:t>
              </a:r>
              <a:endParaRPr sz="1400" b="0" i="0" u="none" strike="noStrike" cap="none">
                <a:solidFill>
                  <a:srgbClr val="000000"/>
                </a:solidFill>
                <a:latin typeface="Arial"/>
                <a:ea typeface="Arial"/>
                <a:cs typeface="Arial"/>
                <a:sym typeface="Arial"/>
              </a:endParaRPr>
            </a:p>
          </p:txBody>
        </p:sp>
        <p:sp>
          <p:nvSpPr>
            <p:cNvPr id="472" name="Google Shape;472;p33"/>
            <p:cNvSpPr/>
            <p:nvPr/>
          </p:nvSpPr>
          <p:spPr>
            <a:xfrm>
              <a:off x="0" y="2211669"/>
              <a:ext cx="7886700" cy="994500"/>
            </a:xfrm>
            <a:prstGeom prst="roundRect">
              <a:avLst>
                <a:gd name="adj" fmla="val 16667"/>
              </a:avLst>
            </a:prstGeom>
            <a:solidFill>
              <a:srgbClr val="2382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3"/>
            <p:cNvSpPr txBox="1"/>
            <p:nvPr/>
          </p:nvSpPr>
          <p:spPr>
            <a:xfrm>
              <a:off x="48547" y="2260216"/>
              <a:ext cx="7789606" cy="89740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b="0" i="0" u="none" strike="noStrike" cap="none">
                  <a:solidFill>
                    <a:schemeClr val="lt1"/>
                  </a:solidFill>
                  <a:latin typeface="Calibri"/>
                  <a:ea typeface="Calibri"/>
                  <a:cs typeface="Calibri"/>
                  <a:sym typeface="Calibri"/>
                </a:rPr>
                <a:t>How complex is this topic?  Can I present it with a few words?</a:t>
              </a:r>
              <a:endParaRPr sz="1400" b="0" i="0" u="none" strike="noStrike" cap="none">
                <a:solidFill>
                  <a:srgbClr val="000000"/>
                </a:solidFill>
                <a:latin typeface="Arial"/>
                <a:ea typeface="Arial"/>
                <a:cs typeface="Arial"/>
                <a:sym typeface="Arial"/>
              </a:endParaRPr>
            </a:p>
          </p:txBody>
        </p:sp>
        <p:sp>
          <p:nvSpPr>
            <p:cNvPr id="474" name="Google Shape;474;p33"/>
            <p:cNvSpPr/>
            <p:nvPr/>
          </p:nvSpPr>
          <p:spPr>
            <a:xfrm>
              <a:off x="0" y="3278169"/>
              <a:ext cx="7886700" cy="994500"/>
            </a:xfrm>
            <a:prstGeom prst="roundRect">
              <a:avLst>
                <a:gd name="adj" fmla="val 16667"/>
              </a:avLst>
            </a:prstGeom>
            <a:solidFill>
              <a:srgbClr val="1C6EA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3"/>
            <p:cNvSpPr txBox="1"/>
            <p:nvPr/>
          </p:nvSpPr>
          <p:spPr>
            <a:xfrm>
              <a:off x="48547" y="3326716"/>
              <a:ext cx="7789606" cy="89740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Calibri"/>
                <a:buNone/>
              </a:pPr>
              <a:r>
                <a:rPr lang="en-US" sz="2500" b="0" i="0" u="none" strike="noStrike" cap="none">
                  <a:solidFill>
                    <a:schemeClr val="lt1"/>
                  </a:solidFill>
                  <a:latin typeface="Calibri"/>
                  <a:ea typeface="Calibri"/>
                  <a:cs typeface="Calibri"/>
                  <a:sym typeface="Calibri"/>
                </a:rPr>
                <a:t>Would an analogy benefit my audience?</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3600"/>
              <a:t>What makes</a:t>
            </a:r>
            <a:r>
              <a:rPr lang="en-US" sz="3600" b="0" i="0" u="none" strike="noStrike" cap="none">
                <a:solidFill>
                  <a:schemeClr val="dk1"/>
                </a:solidFill>
                <a:latin typeface="Calibri"/>
                <a:ea typeface="Calibri"/>
                <a:cs typeface="Calibri"/>
                <a:sym typeface="Calibri"/>
              </a:rPr>
              <a:t> </a:t>
            </a:r>
            <a:r>
              <a:rPr lang="en-US" sz="3600"/>
              <a:t>a</a:t>
            </a:r>
            <a:r>
              <a:rPr lang="en-US" sz="3600" b="0" i="0" u="none" strike="noStrike" cap="none">
                <a:solidFill>
                  <a:schemeClr val="dk1"/>
                </a:solidFill>
                <a:latin typeface="Calibri"/>
                <a:ea typeface="Calibri"/>
                <a:cs typeface="Calibri"/>
                <a:sym typeface="Calibri"/>
              </a:rPr>
              <a:t>nalogies a powerful too</a:t>
            </a:r>
            <a:r>
              <a:rPr lang="en-US" sz="3600"/>
              <a:t>l?</a:t>
            </a:r>
            <a:endParaRPr sz="3600"/>
          </a:p>
        </p:txBody>
      </p:sp>
      <p:sp>
        <p:nvSpPr>
          <p:cNvPr id="482" name="Google Shape;482;p34"/>
          <p:cNvSpPr txBox="1"/>
          <p:nvPr/>
        </p:nvSpPr>
        <p:spPr>
          <a:xfrm>
            <a:off x="850050" y="1690700"/>
            <a:ext cx="7443900" cy="98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Analogies compare something </a:t>
            </a:r>
            <a:r>
              <a:rPr lang="en-US" sz="2400" b="1" i="0" u="none" strike="noStrike" cap="none">
                <a:solidFill>
                  <a:srgbClr val="980000"/>
                </a:solidFill>
                <a:latin typeface="Arial"/>
                <a:ea typeface="Arial"/>
                <a:cs typeface="Arial"/>
                <a:sym typeface="Arial"/>
              </a:rPr>
              <a:t>unknown and complicated</a:t>
            </a:r>
            <a:r>
              <a:rPr lang="en-US" sz="2400" b="0" i="0" u="none" strike="noStrike" cap="none">
                <a:solidFill>
                  <a:srgbClr val="000000"/>
                </a:solidFill>
                <a:latin typeface="Arial"/>
                <a:ea typeface="Arial"/>
                <a:cs typeface="Arial"/>
                <a:sym typeface="Arial"/>
              </a:rPr>
              <a:t> to something </a:t>
            </a:r>
            <a:r>
              <a:rPr lang="en-US" sz="2400" b="1" i="0" u="none" strike="noStrike" cap="none">
                <a:solidFill>
                  <a:srgbClr val="1C6EA7"/>
                </a:solidFill>
                <a:latin typeface="Arial"/>
                <a:ea typeface="Arial"/>
                <a:cs typeface="Arial"/>
                <a:sym typeface="Arial"/>
              </a:rPr>
              <a:t>familiar and understandable</a:t>
            </a:r>
            <a:r>
              <a:rPr lang="en-US"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p:txBody>
      </p:sp>
      <p:sp>
        <p:nvSpPr>
          <p:cNvPr id="483" name="Google Shape;483;p34"/>
          <p:cNvSpPr txBox="1"/>
          <p:nvPr/>
        </p:nvSpPr>
        <p:spPr>
          <a:xfrm>
            <a:off x="754613" y="4125700"/>
            <a:ext cx="4531800" cy="130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“catalyst”    =</a:t>
            </a:r>
            <a:endParaRPr sz="3600" b="0" i="0" u="none" strike="noStrike" cap="none">
              <a:solidFill>
                <a:srgbClr val="000000"/>
              </a:solidFill>
              <a:latin typeface="Arial"/>
              <a:ea typeface="Arial"/>
              <a:cs typeface="Arial"/>
              <a:sym typeface="Arial"/>
            </a:endParaRPr>
          </a:p>
        </p:txBody>
      </p:sp>
      <p:sp>
        <p:nvSpPr>
          <p:cNvPr id="484" name="Google Shape;484;p34"/>
          <p:cNvSpPr txBox="1"/>
          <p:nvPr/>
        </p:nvSpPr>
        <p:spPr>
          <a:xfrm>
            <a:off x="2153900" y="5927525"/>
            <a:ext cx="5669100" cy="65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1" u="none" strike="noStrike" cap="none">
                <a:solidFill>
                  <a:srgbClr val="000000"/>
                </a:solidFill>
                <a:latin typeface="Arial"/>
                <a:ea typeface="Arial"/>
                <a:cs typeface="Arial"/>
                <a:sym typeface="Arial"/>
              </a:rPr>
              <a:t>….it doesn’t have to be perfect</a:t>
            </a:r>
            <a:r>
              <a:rPr lang="en-US"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p:txBody>
      </p:sp>
      <p:pic>
        <p:nvPicPr>
          <p:cNvPr id="485" name="Google Shape;485;p34"/>
          <p:cNvPicPr preferRelativeResize="0"/>
          <p:nvPr/>
        </p:nvPicPr>
        <p:blipFill rotWithShape="1">
          <a:blip r:embed="rId3">
            <a:alphaModFix/>
          </a:blip>
          <a:srcRect/>
          <a:stretch/>
        </p:blipFill>
        <p:spPr>
          <a:xfrm>
            <a:off x="4871163" y="3165238"/>
            <a:ext cx="3521862" cy="226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1000"/>
                                        <p:tgtEl>
                                          <p:spTgt spid="4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
                                        </p:tgtEl>
                                        <p:attrNameLst>
                                          <p:attrName>style.visibility</p:attrName>
                                        </p:attrNameLst>
                                      </p:cBhvr>
                                      <p:to>
                                        <p:strVal val="visible"/>
                                      </p:to>
                                    </p:set>
                                    <p:animEffect transition="in" filter="fade">
                                      <p:cBhvr>
                                        <p:cTn id="12" dur="1000"/>
                                        <p:tgtEl>
                                          <p:spTgt spid="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400" b="0" i="0" u="none" strike="noStrike" cap="none">
                <a:solidFill>
                  <a:schemeClr val="dk1"/>
                </a:solidFill>
                <a:latin typeface="Calibri"/>
                <a:ea typeface="Calibri"/>
                <a:cs typeface="Calibri"/>
                <a:sym typeface="Calibri"/>
              </a:rPr>
              <a:t>Activity #</a:t>
            </a:r>
            <a:r>
              <a:rPr lang="en-US"/>
              <a:t>3</a:t>
            </a:r>
            <a:r>
              <a:rPr lang="en-US" sz="4400" b="0" i="0" u="none" strike="noStrike" cap="none">
                <a:solidFill>
                  <a:schemeClr val="dk1"/>
                </a:solidFill>
                <a:latin typeface="Calibri"/>
                <a:ea typeface="Calibri"/>
                <a:cs typeface="Calibri"/>
                <a:sym typeface="Calibri"/>
              </a:rPr>
              <a:t>: Analogy Surprise</a:t>
            </a:r>
            <a:endParaRPr/>
          </a:p>
        </p:txBody>
      </p:sp>
      <p:sp>
        <p:nvSpPr>
          <p:cNvPr id="492" name="Google Shape;492;p35"/>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Form </a:t>
            </a:r>
            <a:r>
              <a:rPr lang="en-US"/>
              <a:t>the same small groups.</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r>
              <a:rPr lang="en-US"/>
              <a:t>Each group will get one object.</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2800"/>
              <a:buFont typeface="Arial"/>
              <a:buNone/>
            </a:pPr>
            <a:r>
              <a:rPr lang="en-US"/>
              <a:t>Create an analogy between the research of one person in your group and the object.</a:t>
            </a:r>
            <a:endParaRPr/>
          </a:p>
          <a:p>
            <a:pPr marL="0" marR="0" lvl="0" indent="0" algn="l" rtl="0">
              <a:lnSpc>
                <a:spcPct val="90000"/>
              </a:lnSpc>
              <a:spcBef>
                <a:spcPts val="1000"/>
              </a:spcBef>
              <a:spcAft>
                <a:spcPts val="0"/>
              </a:spcAft>
              <a:buClr>
                <a:schemeClr val="dk1"/>
              </a:buClr>
              <a:buSzPts val="2800"/>
              <a:buFont typeface="Arial"/>
              <a:buNone/>
            </a:pPr>
            <a:endParaRPr/>
          </a:p>
          <a:p>
            <a:pPr marL="0" marR="0" lvl="0" indent="0" algn="l" rtl="0">
              <a:lnSpc>
                <a:spcPct val="90000"/>
              </a:lnSpc>
              <a:spcBef>
                <a:spcPts val="1000"/>
              </a:spcBef>
              <a:spcAft>
                <a:spcPts val="0"/>
              </a:spcAft>
              <a:buClr>
                <a:schemeClr val="dk1"/>
              </a:buClr>
              <a:buSzPts val="2800"/>
              <a:buFont typeface="Arial"/>
              <a:buNone/>
            </a:pPr>
            <a:r>
              <a:rPr lang="en-US"/>
              <a:t>(10 min)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80"/>
          <p:cNvPicPr preferRelativeResize="0"/>
          <p:nvPr/>
        </p:nvPicPr>
        <p:blipFill>
          <a:blip r:embed="rId3">
            <a:alphaModFix/>
          </a:blip>
          <a:stretch>
            <a:fillRect/>
          </a:stretch>
        </p:blipFill>
        <p:spPr>
          <a:xfrm>
            <a:off x="381077" y="3499023"/>
            <a:ext cx="2431700" cy="2431700"/>
          </a:xfrm>
          <a:prstGeom prst="rect">
            <a:avLst/>
          </a:prstGeom>
          <a:noFill/>
          <a:ln>
            <a:noFill/>
          </a:ln>
        </p:spPr>
      </p:pic>
      <p:pic>
        <p:nvPicPr>
          <p:cNvPr id="525" name="Google Shape;525;p80"/>
          <p:cNvPicPr preferRelativeResize="0"/>
          <p:nvPr/>
        </p:nvPicPr>
        <p:blipFill>
          <a:blip r:embed="rId4">
            <a:alphaModFix/>
          </a:blip>
          <a:stretch>
            <a:fillRect/>
          </a:stretch>
        </p:blipFill>
        <p:spPr>
          <a:xfrm>
            <a:off x="3350663" y="3499013"/>
            <a:ext cx="2431700" cy="2431700"/>
          </a:xfrm>
          <a:prstGeom prst="rect">
            <a:avLst/>
          </a:prstGeom>
          <a:noFill/>
          <a:ln>
            <a:noFill/>
          </a:ln>
        </p:spPr>
      </p:pic>
      <p:pic>
        <p:nvPicPr>
          <p:cNvPr id="526" name="Google Shape;526;p80"/>
          <p:cNvPicPr preferRelativeResize="0"/>
          <p:nvPr/>
        </p:nvPicPr>
        <p:blipFill>
          <a:blip r:embed="rId5">
            <a:alphaModFix/>
          </a:blip>
          <a:stretch>
            <a:fillRect/>
          </a:stretch>
        </p:blipFill>
        <p:spPr>
          <a:xfrm>
            <a:off x="6320272" y="3499028"/>
            <a:ext cx="2431675" cy="2431675"/>
          </a:xfrm>
          <a:prstGeom prst="rect">
            <a:avLst/>
          </a:prstGeom>
          <a:noFill/>
          <a:ln>
            <a:noFill/>
          </a:ln>
        </p:spPr>
      </p:pic>
      <p:pic>
        <p:nvPicPr>
          <p:cNvPr id="527" name="Google Shape;527;p80"/>
          <p:cNvPicPr preferRelativeResize="0"/>
          <p:nvPr/>
        </p:nvPicPr>
        <p:blipFill>
          <a:blip r:embed="rId6">
            <a:alphaModFix/>
          </a:blip>
          <a:stretch>
            <a:fillRect/>
          </a:stretch>
        </p:blipFill>
        <p:spPr>
          <a:xfrm>
            <a:off x="3350675" y="927275"/>
            <a:ext cx="2384350" cy="2384350"/>
          </a:xfrm>
          <a:prstGeom prst="rect">
            <a:avLst/>
          </a:prstGeom>
          <a:noFill/>
          <a:ln>
            <a:noFill/>
          </a:ln>
        </p:spPr>
      </p:pic>
      <p:pic>
        <p:nvPicPr>
          <p:cNvPr id="528" name="Google Shape;528;p80"/>
          <p:cNvPicPr preferRelativeResize="0"/>
          <p:nvPr/>
        </p:nvPicPr>
        <p:blipFill>
          <a:blip r:embed="rId7">
            <a:alphaModFix/>
          </a:blip>
          <a:stretch>
            <a:fillRect/>
          </a:stretch>
        </p:blipFill>
        <p:spPr>
          <a:xfrm>
            <a:off x="6320275" y="927275"/>
            <a:ext cx="2384350" cy="2384350"/>
          </a:xfrm>
          <a:prstGeom prst="rect">
            <a:avLst/>
          </a:prstGeom>
          <a:noFill/>
          <a:ln>
            <a:noFill/>
          </a:ln>
        </p:spPr>
      </p:pic>
      <p:pic>
        <p:nvPicPr>
          <p:cNvPr id="529" name="Google Shape;529;p80"/>
          <p:cNvPicPr preferRelativeResize="0"/>
          <p:nvPr/>
        </p:nvPicPr>
        <p:blipFill rotWithShape="1">
          <a:blip r:embed="rId8">
            <a:alphaModFix/>
          </a:blip>
          <a:srcRect l="4541" r="7437"/>
          <a:stretch/>
        </p:blipFill>
        <p:spPr>
          <a:xfrm>
            <a:off x="381076" y="934350"/>
            <a:ext cx="2384349" cy="237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9"/>
          <p:cNvSpPr txBox="1">
            <a:spLocks noGrp="1"/>
          </p:cNvSpPr>
          <p:nvPr>
            <p:ph type="title"/>
          </p:nvPr>
        </p:nvSpPr>
        <p:spPr>
          <a:xfrm>
            <a:off x="628650" y="1131094"/>
            <a:ext cx="78867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Communicating Science Effectively </a:t>
            </a:r>
            <a:endParaRPr>
              <a:solidFill>
                <a:srgbClr val="33AFCE"/>
              </a:solidFill>
              <a:latin typeface="Arial"/>
              <a:ea typeface="Arial"/>
              <a:cs typeface="Arial"/>
              <a:sym typeface="Arial"/>
            </a:endParaRPr>
          </a:p>
        </p:txBody>
      </p:sp>
      <p:sp>
        <p:nvSpPr>
          <p:cNvPr id="409" name="Google Shape;409;p69"/>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317500">
              <a:spcBef>
                <a:spcPts val="800"/>
              </a:spcBef>
              <a:buSzPts val="1400"/>
              <a:buChar char="●"/>
            </a:pPr>
            <a:r>
              <a:rPr lang="en">
                <a:latin typeface="Arial"/>
                <a:ea typeface="Arial"/>
                <a:cs typeface="Arial"/>
                <a:sym typeface="Arial"/>
              </a:rPr>
              <a:t>Avoid Jargon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0">
              <a:spcBef>
                <a:spcPts val="800"/>
              </a:spcBef>
              <a:buNone/>
            </a:pPr>
            <a:endParaRPr>
              <a:latin typeface="Arial"/>
              <a:ea typeface="Arial"/>
              <a:cs typeface="Arial"/>
              <a:sym typeface="Arial"/>
            </a:endParaRPr>
          </a:p>
        </p:txBody>
      </p:sp>
      <p:pic>
        <p:nvPicPr>
          <p:cNvPr id="410" name="Google Shape;410;p69" descr="bonding-1.jpg"/>
          <p:cNvPicPr preferRelativeResize="0"/>
          <p:nvPr/>
        </p:nvPicPr>
        <p:blipFill rotWithShape="1">
          <a:blip r:embed="rId3">
            <a:alphaModFix/>
          </a:blip>
          <a:srcRect l="8374" t="1656" r="8374" b="1491"/>
          <a:stretch/>
        </p:blipFill>
        <p:spPr>
          <a:xfrm>
            <a:off x="3567821" y="2615025"/>
            <a:ext cx="2008348" cy="3122376"/>
          </a:xfrm>
          <a:prstGeom prst="rect">
            <a:avLst/>
          </a:prstGeom>
          <a:noFill/>
          <a:ln>
            <a:noFill/>
          </a:ln>
        </p:spPr>
      </p:pic>
      <p:pic>
        <p:nvPicPr>
          <p:cNvPr id="411" name="Google Shape;411;p69"/>
          <p:cNvPicPr preferRelativeResize="0"/>
          <p:nvPr/>
        </p:nvPicPr>
        <p:blipFill>
          <a:blip r:embed="rId4">
            <a:alphaModFix/>
          </a:blip>
          <a:stretch>
            <a:fillRect/>
          </a:stretch>
        </p:blipFill>
        <p:spPr>
          <a:xfrm>
            <a:off x="5945425" y="2615025"/>
            <a:ext cx="2081592" cy="31223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97"/>
        <p:cNvGrpSpPr/>
        <p:nvPr/>
      </p:nvGrpSpPr>
      <p:grpSpPr>
        <a:xfrm>
          <a:off x="0" y="0"/>
          <a:ext cx="0" cy="0"/>
          <a:chOff x="0" y="0"/>
          <a:chExt cx="0" cy="0"/>
        </a:xfrm>
      </p:grpSpPr>
      <p:pic>
        <p:nvPicPr>
          <p:cNvPr id="498" name="Google Shape;498;p20"/>
          <p:cNvPicPr preferRelativeResize="0"/>
          <p:nvPr/>
        </p:nvPicPr>
        <p:blipFill rotWithShape="1">
          <a:blip r:embed="rId3">
            <a:alphaModFix/>
          </a:blip>
          <a:srcRect/>
          <a:stretch/>
        </p:blipFill>
        <p:spPr>
          <a:xfrm>
            <a:off x="0" y="571513"/>
            <a:ext cx="9144000" cy="6286475"/>
          </a:xfrm>
          <a:prstGeom prst="rect">
            <a:avLst/>
          </a:prstGeom>
          <a:noFill/>
          <a:ln>
            <a:noFill/>
          </a:ln>
        </p:spPr>
      </p:pic>
      <p:sp>
        <p:nvSpPr>
          <p:cNvPr id="499" name="Google Shape;499;p20"/>
          <p:cNvSpPr txBox="1">
            <a:spLocks noGrp="1"/>
          </p:cNvSpPr>
          <p:nvPr>
            <p:ph type="ctrTitle"/>
          </p:nvPr>
        </p:nvSpPr>
        <p:spPr>
          <a:xfrm>
            <a:off x="685800" y="0"/>
            <a:ext cx="7772400" cy="2388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6000" b="0" i="0" u="none" strike="noStrike" cap="none">
                <a:solidFill>
                  <a:schemeClr val="dk1"/>
                </a:solidFill>
                <a:latin typeface="Calibri"/>
                <a:ea typeface="Calibri"/>
                <a:cs typeface="Calibri"/>
                <a:sym typeface="Calibri"/>
              </a:rPr>
              <a:t>Storytelling</a:t>
            </a:r>
            <a:endParaRPr/>
          </a:p>
        </p:txBody>
      </p:sp>
      <p:sp>
        <p:nvSpPr>
          <p:cNvPr id="500" name="Google Shape;500;p20"/>
          <p:cNvSpPr txBox="1"/>
          <p:nvPr/>
        </p:nvSpPr>
        <p:spPr>
          <a:xfrm>
            <a:off x="4762500" y="6477000"/>
            <a:ext cx="4381500" cy="381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r>
              <a:rPr lang="en-US" sz="1300" b="0" i="0" u="none" strike="noStrike" cap="none">
                <a:solidFill>
                  <a:srgbClr val="999999"/>
                </a:solidFill>
                <a:latin typeface="Arial"/>
                <a:ea typeface="Arial"/>
                <a:cs typeface="Arial"/>
                <a:sym typeface="Arial"/>
              </a:rPr>
              <a:t>Ferdinand Englander, animatorisland.com</a:t>
            </a:r>
            <a:endParaRPr sz="1300" b="0" i="0" u="none" strike="noStrike" cap="none">
              <a:solidFill>
                <a:srgbClr val="99999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AA7C-7299-4B78-B202-17661EE10CD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3D9572E-907E-45EF-AD24-38B735D03CA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EDA661E-3C48-4B14-A769-F67EC5C85DBC}"/>
              </a:ext>
            </a:extLst>
          </p:cNvPr>
          <p:cNvPicPr>
            <a:picLocks noChangeAspect="1"/>
          </p:cNvPicPr>
          <p:nvPr/>
        </p:nvPicPr>
        <p:blipFill rotWithShape="1">
          <a:blip r:embed="rId2"/>
          <a:srcRect t="14359"/>
          <a:stretch/>
        </p:blipFill>
        <p:spPr>
          <a:xfrm>
            <a:off x="403851" y="2362199"/>
            <a:ext cx="8336297" cy="3200281"/>
          </a:xfrm>
          <a:prstGeom prst="rect">
            <a:avLst/>
          </a:prstGeom>
        </p:spPr>
      </p:pic>
    </p:spTree>
    <p:extLst>
      <p:ext uri="{BB962C8B-B14F-4D97-AF65-F5344CB8AC3E}">
        <p14:creationId xmlns:p14="http://schemas.microsoft.com/office/powerpoint/2010/main" val="411656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1"/>
          <p:cNvSpPr txBox="1">
            <a:spLocks noGrp="1"/>
          </p:cNvSpPr>
          <p:nvPr>
            <p:ph type="title"/>
          </p:nvPr>
        </p:nvSpPr>
        <p:spPr>
          <a:xfrm>
            <a:off x="907750" y="343726"/>
            <a:ext cx="78867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6000" b="0" i="0" u="none" strike="noStrike" cap="none" dirty="0">
                <a:solidFill>
                  <a:schemeClr val="dk1"/>
                </a:solidFill>
                <a:latin typeface="Calibri"/>
                <a:ea typeface="Calibri"/>
                <a:cs typeface="Calibri"/>
                <a:sym typeface="Calibri"/>
              </a:rPr>
              <a:t>Typical </a:t>
            </a:r>
            <a:r>
              <a:rPr lang="en-US" sz="6000" b="1" i="0" u="none" strike="noStrike" cap="none" dirty="0">
                <a:solidFill>
                  <a:srgbClr val="0000FF"/>
                </a:solidFill>
              </a:rPr>
              <a:t>Science</a:t>
            </a:r>
            <a:r>
              <a:rPr lang="en-US" sz="6000" b="0" i="0" u="none" strike="noStrike" cap="none" dirty="0">
                <a:solidFill>
                  <a:schemeClr val="dk1"/>
                </a:solidFill>
                <a:latin typeface="Calibri"/>
                <a:ea typeface="Calibri"/>
                <a:cs typeface="Calibri"/>
                <a:sym typeface="Calibri"/>
              </a:rPr>
              <a:t> Format</a:t>
            </a:r>
            <a:endParaRPr sz="6000" dirty="0"/>
          </a:p>
        </p:txBody>
      </p:sp>
      <p:sp>
        <p:nvSpPr>
          <p:cNvPr id="507" name="Google Shape;507;p21"/>
          <p:cNvSpPr txBox="1">
            <a:spLocks noGrp="1"/>
          </p:cNvSpPr>
          <p:nvPr>
            <p:ph type="body" idx="1"/>
          </p:nvPr>
        </p:nvSpPr>
        <p:spPr>
          <a:xfrm>
            <a:off x="2502675" y="2063400"/>
            <a:ext cx="4415100" cy="43512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20000"/>
              </a:lnSpc>
              <a:spcBef>
                <a:spcPts val="0"/>
              </a:spcBef>
              <a:spcAft>
                <a:spcPts val="0"/>
              </a:spcAft>
              <a:buClr>
                <a:schemeClr val="dk1"/>
              </a:buClr>
              <a:buSzPts val="3600"/>
              <a:buFont typeface="Calibri"/>
              <a:buAutoNum type="arabicPeriod"/>
            </a:pPr>
            <a:r>
              <a:rPr lang="en-US" sz="3600" b="0" i="0" u="none" strike="noStrike" cap="none" dirty="0">
                <a:solidFill>
                  <a:schemeClr val="dk1"/>
                </a:solidFill>
                <a:latin typeface="Calibri"/>
                <a:ea typeface="Calibri"/>
                <a:cs typeface="Calibri"/>
                <a:sym typeface="Calibri"/>
              </a:rPr>
              <a:t>Introduction</a:t>
            </a:r>
            <a:endParaRPr sz="3600" dirty="0"/>
          </a:p>
          <a:p>
            <a:pPr marL="514350" marR="0" lvl="0" indent="-514350" algn="l" rtl="0">
              <a:lnSpc>
                <a:spcPct val="120000"/>
              </a:lnSpc>
              <a:spcBef>
                <a:spcPts val="1000"/>
              </a:spcBef>
              <a:spcAft>
                <a:spcPts val="0"/>
              </a:spcAft>
              <a:buClr>
                <a:schemeClr val="dk1"/>
              </a:buClr>
              <a:buSzPts val="3600"/>
              <a:buFont typeface="Calibri"/>
              <a:buAutoNum type="arabicPeriod"/>
            </a:pPr>
            <a:r>
              <a:rPr lang="en-US" sz="3600" b="0" i="0" u="none" strike="noStrike" cap="none" dirty="0">
                <a:solidFill>
                  <a:schemeClr val="dk1"/>
                </a:solidFill>
                <a:latin typeface="Calibri"/>
                <a:ea typeface="Calibri"/>
                <a:cs typeface="Calibri"/>
                <a:sym typeface="Calibri"/>
              </a:rPr>
              <a:t>Methods</a:t>
            </a:r>
            <a:endParaRPr sz="3600" dirty="0"/>
          </a:p>
          <a:p>
            <a:pPr marL="514350" marR="0" lvl="0" indent="-514350" algn="l" rtl="0">
              <a:lnSpc>
                <a:spcPct val="120000"/>
              </a:lnSpc>
              <a:spcBef>
                <a:spcPts val="1000"/>
              </a:spcBef>
              <a:spcAft>
                <a:spcPts val="0"/>
              </a:spcAft>
              <a:buClr>
                <a:schemeClr val="dk1"/>
              </a:buClr>
              <a:buSzPts val="3600"/>
              <a:buFont typeface="Calibri"/>
              <a:buAutoNum type="arabicPeriod"/>
            </a:pPr>
            <a:r>
              <a:rPr lang="en-US" sz="3600" b="0" i="0" u="none" strike="noStrike" cap="none" dirty="0">
                <a:solidFill>
                  <a:schemeClr val="dk1"/>
                </a:solidFill>
                <a:latin typeface="Calibri"/>
                <a:ea typeface="Calibri"/>
                <a:cs typeface="Calibri"/>
                <a:sym typeface="Calibri"/>
              </a:rPr>
              <a:t>Results</a:t>
            </a:r>
            <a:endParaRPr sz="3600" dirty="0"/>
          </a:p>
          <a:p>
            <a:pPr marL="514350" marR="0" lvl="0" indent="-514350" algn="l" rtl="0">
              <a:lnSpc>
                <a:spcPct val="120000"/>
              </a:lnSpc>
              <a:spcBef>
                <a:spcPts val="1000"/>
              </a:spcBef>
              <a:spcAft>
                <a:spcPts val="0"/>
              </a:spcAft>
              <a:buClr>
                <a:schemeClr val="dk1"/>
              </a:buClr>
              <a:buSzPts val="3600"/>
              <a:buFont typeface="Calibri"/>
              <a:buAutoNum type="arabicPeriod"/>
            </a:pPr>
            <a:r>
              <a:rPr lang="en-US" sz="3600" b="0" i="0" u="none" strike="noStrike" cap="none" dirty="0">
                <a:solidFill>
                  <a:schemeClr val="dk1"/>
                </a:solidFill>
                <a:latin typeface="Calibri"/>
                <a:ea typeface="Calibri"/>
                <a:cs typeface="Calibri"/>
                <a:sym typeface="Calibri"/>
              </a:rPr>
              <a:t>Conclusions</a:t>
            </a:r>
            <a:endParaRPr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6000" b="0" i="0" u="none" strike="noStrike" cap="none">
                <a:solidFill>
                  <a:schemeClr val="dk1"/>
                </a:solidFill>
                <a:latin typeface="Calibri"/>
                <a:ea typeface="Calibri"/>
                <a:cs typeface="Calibri"/>
                <a:sym typeface="Calibri"/>
              </a:rPr>
              <a:t>Where is the </a:t>
            </a:r>
            <a:r>
              <a:rPr lang="en-US" sz="6000" b="0" i="0" u="none" strike="noStrike" cap="none">
                <a:solidFill>
                  <a:srgbClr val="689331"/>
                </a:solidFill>
                <a:latin typeface="Calibri"/>
                <a:ea typeface="Calibri"/>
                <a:cs typeface="Calibri"/>
                <a:sym typeface="Calibri"/>
              </a:rPr>
              <a:t>tension</a:t>
            </a:r>
            <a:r>
              <a:rPr lang="en-US" sz="6000" b="0" i="0" u="none" strike="noStrike" cap="none">
                <a:solidFill>
                  <a:schemeClr val="dk1"/>
                </a:solidFill>
                <a:latin typeface="Calibri"/>
                <a:ea typeface="Calibri"/>
                <a:cs typeface="Calibri"/>
                <a:sym typeface="Calibri"/>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4"/>
          <p:cNvSpPr/>
          <p:nvPr/>
        </p:nvSpPr>
        <p:spPr>
          <a:xfrm>
            <a:off x="304800" y="628975"/>
            <a:ext cx="8610600" cy="5087925"/>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0" name="Google Shape;520;p24"/>
          <p:cNvSpPr txBox="1"/>
          <p:nvPr/>
        </p:nvSpPr>
        <p:spPr>
          <a:xfrm>
            <a:off x="1240476" y="4648200"/>
            <a:ext cx="222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Set-up/Hook </a:t>
            </a:r>
            <a:endParaRPr sz="1400" b="0" i="0" u="none" strike="noStrike" cap="none">
              <a:solidFill>
                <a:srgbClr val="000000"/>
              </a:solidFill>
              <a:latin typeface="Arial"/>
              <a:ea typeface="Arial"/>
              <a:cs typeface="Arial"/>
              <a:sym typeface="Arial"/>
            </a:endParaRPr>
          </a:p>
        </p:txBody>
      </p:sp>
      <p:sp>
        <p:nvSpPr>
          <p:cNvPr id="521" name="Google Shape;521;p24"/>
          <p:cNvSpPr txBox="1"/>
          <p:nvPr/>
        </p:nvSpPr>
        <p:spPr>
          <a:xfrm>
            <a:off x="3642942" y="1982755"/>
            <a:ext cx="239671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Development</a:t>
            </a:r>
            <a:endParaRPr sz="1400" b="0" i="0" u="none" strike="noStrike" cap="none">
              <a:solidFill>
                <a:srgbClr val="000000"/>
              </a:solidFill>
              <a:latin typeface="Arial"/>
              <a:ea typeface="Arial"/>
              <a:cs typeface="Arial"/>
              <a:sym typeface="Arial"/>
            </a:endParaRPr>
          </a:p>
        </p:txBody>
      </p:sp>
      <p:sp>
        <p:nvSpPr>
          <p:cNvPr id="522" name="Google Shape;522;p24"/>
          <p:cNvSpPr txBox="1"/>
          <p:nvPr/>
        </p:nvSpPr>
        <p:spPr>
          <a:xfrm>
            <a:off x="5446888" y="792501"/>
            <a:ext cx="129822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Climax</a:t>
            </a:r>
            <a:endParaRPr sz="1400" b="0" i="0" u="none" strike="noStrike" cap="none">
              <a:solidFill>
                <a:srgbClr val="000000"/>
              </a:solidFill>
              <a:latin typeface="Arial"/>
              <a:ea typeface="Arial"/>
              <a:cs typeface="Arial"/>
              <a:sym typeface="Arial"/>
            </a:endParaRPr>
          </a:p>
        </p:txBody>
      </p:sp>
      <p:sp>
        <p:nvSpPr>
          <p:cNvPr id="523" name="Google Shape;523;p24"/>
          <p:cNvSpPr txBox="1"/>
          <p:nvPr/>
        </p:nvSpPr>
        <p:spPr>
          <a:xfrm>
            <a:off x="6645344" y="3592954"/>
            <a:ext cx="190676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Resolution</a:t>
            </a:r>
            <a:endParaRPr sz="1400" b="0" i="0" u="none" strike="noStrike" cap="none">
              <a:solidFill>
                <a:srgbClr val="000000"/>
              </a:solidFill>
              <a:latin typeface="Arial"/>
              <a:ea typeface="Arial"/>
              <a:cs typeface="Arial"/>
              <a:sym typeface="Arial"/>
            </a:endParaRPr>
          </a:p>
        </p:txBody>
      </p:sp>
      <p:sp>
        <p:nvSpPr>
          <p:cNvPr id="524" name="Google Shape;524;p24"/>
          <p:cNvSpPr txBox="1"/>
          <p:nvPr/>
        </p:nvSpPr>
        <p:spPr>
          <a:xfrm>
            <a:off x="4204455" y="6019800"/>
            <a:ext cx="1298223"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525" name="Google Shape;525;p24"/>
          <p:cNvSpPr txBox="1"/>
          <p:nvPr/>
        </p:nvSpPr>
        <p:spPr>
          <a:xfrm rot="-5400000">
            <a:off x="-918156" y="2717126"/>
            <a:ext cx="276379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sp>
        <p:nvSpPr>
          <p:cNvPr id="526" name="Google Shape;526;p24"/>
          <p:cNvSpPr txBox="1"/>
          <p:nvPr/>
        </p:nvSpPr>
        <p:spPr>
          <a:xfrm>
            <a:off x="2381510" y="3177455"/>
            <a:ext cx="3670412"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Complicating</a:t>
            </a:r>
            <a:r>
              <a:rPr lang="en-US" sz="24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Action</a:t>
            </a:r>
            <a:endParaRPr sz="1400" b="0" i="0" u="none" strike="noStrike" cap="none">
              <a:solidFill>
                <a:srgbClr val="000000"/>
              </a:solidFill>
              <a:latin typeface="Arial"/>
              <a:ea typeface="Arial"/>
              <a:cs typeface="Arial"/>
              <a:sym typeface="Arial"/>
            </a:endParaRPr>
          </a:p>
        </p:txBody>
      </p:sp>
      <p:grpSp>
        <p:nvGrpSpPr>
          <p:cNvPr id="527" name="Google Shape;527;p24"/>
          <p:cNvGrpSpPr/>
          <p:nvPr/>
        </p:nvGrpSpPr>
        <p:grpSpPr>
          <a:xfrm>
            <a:off x="325120" y="5415768"/>
            <a:ext cx="8590280" cy="800462"/>
            <a:chOff x="325120" y="5352365"/>
            <a:chExt cx="8590280" cy="800462"/>
          </a:xfrm>
        </p:grpSpPr>
        <p:cxnSp>
          <p:nvCxnSpPr>
            <p:cNvPr id="528" name="Google Shape;528;p24"/>
            <p:cNvCxnSpPr/>
            <p:nvPr/>
          </p:nvCxnSpPr>
          <p:spPr>
            <a:xfrm>
              <a:off x="3124200" y="5352365"/>
              <a:ext cx="0" cy="667435"/>
            </a:xfrm>
            <a:prstGeom prst="straightConnector1">
              <a:avLst/>
            </a:prstGeom>
            <a:noFill/>
            <a:ln w="19050" cap="flat" cmpd="sng">
              <a:solidFill>
                <a:srgbClr val="000000"/>
              </a:solidFill>
              <a:prstDash val="solid"/>
              <a:miter lim="800000"/>
              <a:headEnd type="none" w="sm" len="sm"/>
              <a:tailEnd type="none" w="sm" len="sm"/>
            </a:ln>
          </p:spPr>
        </p:cxnSp>
        <p:cxnSp>
          <p:nvCxnSpPr>
            <p:cNvPr id="529" name="Google Shape;529;p24"/>
            <p:cNvCxnSpPr/>
            <p:nvPr/>
          </p:nvCxnSpPr>
          <p:spPr>
            <a:xfrm>
              <a:off x="6096000" y="5352365"/>
              <a:ext cx="0" cy="667435"/>
            </a:xfrm>
            <a:prstGeom prst="straightConnector1">
              <a:avLst/>
            </a:prstGeom>
            <a:noFill/>
            <a:ln w="19050" cap="flat" cmpd="sng">
              <a:solidFill>
                <a:srgbClr val="000000"/>
              </a:solidFill>
              <a:prstDash val="solid"/>
              <a:miter lim="800000"/>
              <a:headEnd type="none" w="sm" len="sm"/>
              <a:tailEnd type="none" w="sm" len="sm"/>
            </a:ln>
          </p:spPr>
        </p:cxnSp>
        <p:cxnSp>
          <p:nvCxnSpPr>
            <p:cNvPr id="530" name="Google Shape;530;p24"/>
            <p:cNvCxnSpPr/>
            <p:nvPr/>
          </p:nvCxnSpPr>
          <p:spPr>
            <a:xfrm>
              <a:off x="325120" y="5638800"/>
              <a:ext cx="8590280" cy="0"/>
            </a:xfrm>
            <a:prstGeom prst="straightConnector1">
              <a:avLst/>
            </a:prstGeom>
            <a:noFill/>
            <a:ln w="19050" cap="flat" cmpd="sng">
              <a:solidFill>
                <a:srgbClr val="000000"/>
              </a:solidFill>
              <a:prstDash val="solid"/>
              <a:miter lim="800000"/>
              <a:headEnd type="none" w="sm" len="sm"/>
              <a:tailEnd type="none" w="sm" len="sm"/>
            </a:ln>
          </p:spPr>
        </p:cxnSp>
        <p:sp>
          <p:nvSpPr>
            <p:cNvPr id="531" name="Google Shape;531;p24"/>
            <p:cNvSpPr txBox="1"/>
            <p:nvPr/>
          </p:nvSpPr>
          <p:spPr>
            <a:xfrm>
              <a:off x="1240473" y="5691162"/>
              <a:ext cx="102425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532" name="Google Shape;532;p24"/>
            <p:cNvSpPr txBox="1"/>
            <p:nvPr/>
          </p:nvSpPr>
          <p:spPr>
            <a:xfrm>
              <a:off x="4341441" y="5691162"/>
              <a:ext cx="102425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533" name="Google Shape;533;p24"/>
            <p:cNvSpPr txBox="1"/>
            <p:nvPr/>
          </p:nvSpPr>
          <p:spPr>
            <a:xfrm>
              <a:off x="7086600" y="5691162"/>
              <a:ext cx="102425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534" name="Google Shape;534;p24"/>
          <p:cNvCxnSpPr/>
          <p:nvPr/>
        </p:nvCxnSpPr>
        <p:spPr>
          <a:xfrm rot="10800000">
            <a:off x="510780" y="1463711"/>
            <a:ext cx="0" cy="1190254"/>
          </a:xfrm>
          <a:prstGeom prst="straightConnector1">
            <a:avLst/>
          </a:prstGeom>
          <a:noFill/>
          <a:ln w="12700" cap="flat" cmpd="sng">
            <a:solidFill>
              <a:schemeClr val="dk1"/>
            </a:solidFill>
            <a:prstDash val="solid"/>
            <a:miter lim="800000"/>
            <a:headEnd type="none" w="sm" len="sm"/>
            <a:tailEnd type="stealth"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23"/>
          <p:cNvPicPr preferRelativeResize="0"/>
          <p:nvPr/>
        </p:nvPicPr>
        <p:blipFill rotWithShape="1">
          <a:blip r:embed="rId3">
            <a:alphaModFix/>
          </a:blip>
          <a:srcRect/>
          <a:stretch/>
        </p:blipFill>
        <p:spPr>
          <a:xfrm>
            <a:off x="2358663" y="152400"/>
            <a:ext cx="4426665" cy="655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6d1ee740b5_0_0"/>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7" name="Google Shape;547;g6d1ee740b5_0_0"/>
          <p:cNvSpPr txBox="1"/>
          <p:nvPr/>
        </p:nvSpPr>
        <p:spPr>
          <a:xfrm>
            <a:off x="1240476" y="4648200"/>
            <a:ext cx="222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Set-up/Hook </a:t>
            </a:r>
            <a:endParaRPr sz="1400" b="0" i="0" u="none" strike="noStrike" cap="none">
              <a:solidFill>
                <a:srgbClr val="000000"/>
              </a:solidFill>
              <a:latin typeface="Arial"/>
              <a:ea typeface="Arial"/>
              <a:cs typeface="Arial"/>
              <a:sym typeface="Arial"/>
            </a:endParaRPr>
          </a:p>
        </p:txBody>
      </p:sp>
      <p:sp>
        <p:nvSpPr>
          <p:cNvPr id="548" name="Google Shape;548;g6d1ee740b5_0_0"/>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549" name="Google Shape;549;g6d1ee740b5_0_0"/>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grpSp>
        <p:nvGrpSpPr>
          <p:cNvPr id="550" name="Google Shape;550;g6d1ee740b5_0_0"/>
          <p:cNvGrpSpPr/>
          <p:nvPr/>
        </p:nvGrpSpPr>
        <p:grpSpPr>
          <a:xfrm>
            <a:off x="325120" y="5415768"/>
            <a:ext cx="8590200" cy="800497"/>
            <a:chOff x="325120" y="5352365"/>
            <a:chExt cx="8590200" cy="800497"/>
          </a:xfrm>
        </p:grpSpPr>
        <p:cxnSp>
          <p:nvCxnSpPr>
            <p:cNvPr id="551" name="Google Shape;551;g6d1ee740b5_0_0"/>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52" name="Google Shape;552;g6d1ee740b5_0_0"/>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53" name="Google Shape;553;g6d1ee740b5_0_0"/>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554" name="Google Shape;554;g6d1ee740b5_0_0"/>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555" name="Google Shape;555;g6d1ee740b5_0_0"/>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556" name="Google Shape;556;g6d1ee740b5_0_0"/>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557" name="Google Shape;557;g6d1ee740b5_0_0"/>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pic>
        <p:nvPicPr>
          <p:cNvPr id="558" name="Google Shape;558;g6d1ee740b5_0_0"/>
          <p:cNvPicPr preferRelativeResize="0"/>
          <p:nvPr/>
        </p:nvPicPr>
        <p:blipFill>
          <a:blip r:embed="rId3">
            <a:alphaModFix/>
          </a:blip>
          <a:stretch>
            <a:fillRect/>
          </a:stretch>
        </p:blipFill>
        <p:spPr>
          <a:xfrm>
            <a:off x="3177225" y="2653975"/>
            <a:ext cx="4725656" cy="199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6d1ee740b5_0_21"/>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5" name="Google Shape;565;g6d1ee740b5_0_21"/>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566" name="Google Shape;566;g6d1ee740b5_0_21"/>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sp>
        <p:nvSpPr>
          <p:cNvPr id="567" name="Google Shape;567;g6d1ee740b5_0_21"/>
          <p:cNvSpPr txBox="1"/>
          <p:nvPr/>
        </p:nvSpPr>
        <p:spPr>
          <a:xfrm>
            <a:off x="2381510" y="3177455"/>
            <a:ext cx="36705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Complicating</a:t>
            </a:r>
            <a:r>
              <a:rPr lang="en-US" sz="24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Action</a:t>
            </a:r>
            <a:endParaRPr sz="1400" b="0" i="0" u="none" strike="noStrike" cap="none">
              <a:solidFill>
                <a:srgbClr val="000000"/>
              </a:solidFill>
              <a:latin typeface="Arial"/>
              <a:ea typeface="Arial"/>
              <a:cs typeface="Arial"/>
              <a:sym typeface="Arial"/>
            </a:endParaRPr>
          </a:p>
        </p:txBody>
      </p:sp>
      <p:grpSp>
        <p:nvGrpSpPr>
          <p:cNvPr id="568" name="Google Shape;568;g6d1ee740b5_0_21"/>
          <p:cNvGrpSpPr/>
          <p:nvPr/>
        </p:nvGrpSpPr>
        <p:grpSpPr>
          <a:xfrm>
            <a:off x="325120" y="5415768"/>
            <a:ext cx="8590200" cy="800497"/>
            <a:chOff x="325120" y="5352365"/>
            <a:chExt cx="8590200" cy="800497"/>
          </a:xfrm>
        </p:grpSpPr>
        <p:cxnSp>
          <p:nvCxnSpPr>
            <p:cNvPr id="569" name="Google Shape;569;g6d1ee740b5_0_21"/>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70" name="Google Shape;570;g6d1ee740b5_0_21"/>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71" name="Google Shape;571;g6d1ee740b5_0_21"/>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572" name="Google Shape;572;g6d1ee740b5_0_21"/>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573" name="Google Shape;573;g6d1ee740b5_0_21"/>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574" name="Google Shape;574;g6d1ee740b5_0_21"/>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575" name="Google Shape;575;g6d1ee740b5_0_21"/>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pic>
        <p:nvPicPr>
          <p:cNvPr id="576" name="Google Shape;576;g6d1ee740b5_0_21"/>
          <p:cNvPicPr preferRelativeResize="0"/>
          <p:nvPr/>
        </p:nvPicPr>
        <p:blipFill>
          <a:blip r:embed="rId3">
            <a:alphaModFix/>
          </a:blip>
          <a:stretch>
            <a:fillRect/>
          </a:stretch>
        </p:blipFill>
        <p:spPr>
          <a:xfrm>
            <a:off x="4365425" y="2445000"/>
            <a:ext cx="4117325" cy="229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6d1ee740b5_0_42"/>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3" name="Google Shape;583;g6d1ee740b5_0_42"/>
          <p:cNvSpPr txBox="1"/>
          <p:nvPr/>
        </p:nvSpPr>
        <p:spPr>
          <a:xfrm>
            <a:off x="3642942" y="1982755"/>
            <a:ext cx="2396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Development</a:t>
            </a:r>
            <a:endParaRPr sz="1400" b="0" i="0" u="none" strike="noStrike" cap="none">
              <a:solidFill>
                <a:srgbClr val="000000"/>
              </a:solidFill>
              <a:latin typeface="Arial"/>
              <a:ea typeface="Arial"/>
              <a:cs typeface="Arial"/>
              <a:sym typeface="Arial"/>
            </a:endParaRPr>
          </a:p>
        </p:txBody>
      </p:sp>
      <p:sp>
        <p:nvSpPr>
          <p:cNvPr id="584" name="Google Shape;584;g6d1ee740b5_0_42"/>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585" name="Google Shape;585;g6d1ee740b5_0_42"/>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grpSp>
        <p:nvGrpSpPr>
          <p:cNvPr id="586" name="Google Shape;586;g6d1ee740b5_0_42"/>
          <p:cNvGrpSpPr/>
          <p:nvPr/>
        </p:nvGrpSpPr>
        <p:grpSpPr>
          <a:xfrm>
            <a:off x="325120" y="5415768"/>
            <a:ext cx="8590200" cy="800497"/>
            <a:chOff x="325120" y="5352365"/>
            <a:chExt cx="8590200" cy="800497"/>
          </a:xfrm>
        </p:grpSpPr>
        <p:cxnSp>
          <p:nvCxnSpPr>
            <p:cNvPr id="587" name="Google Shape;587;g6d1ee740b5_0_42"/>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88" name="Google Shape;588;g6d1ee740b5_0_42"/>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589" name="Google Shape;589;g6d1ee740b5_0_42"/>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590" name="Google Shape;590;g6d1ee740b5_0_42"/>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591" name="Google Shape;591;g6d1ee740b5_0_42"/>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592" name="Google Shape;592;g6d1ee740b5_0_42"/>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593" name="Google Shape;593;g6d1ee740b5_0_42"/>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pic>
        <p:nvPicPr>
          <p:cNvPr id="594" name="Google Shape;594;g6d1ee740b5_0_42"/>
          <p:cNvPicPr preferRelativeResize="0"/>
          <p:nvPr/>
        </p:nvPicPr>
        <p:blipFill>
          <a:blip r:embed="rId3">
            <a:alphaModFix/>
          </a:blip>
          <a:stretch>
            <a:fillRect/>
          </a:stretch>
        </p:blipFill>
        <p:spPr>
          <a:xfrm>
            <a:off x="2891550" y="2990288"/>
            <a:ext cx="4722191" cy="24254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6d1ee740b5_0_63"/>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1" name="Google Shape;601;g6d1ee740b5_0_63"/>
          <p:cNvSpPr txBox="1"/>
          <p:nvPr/>
        </p:nvSpPr>
        <p:spPr>
          <a:xfrm>
            <a:off x="5446888" y="792501"/>
            <a:ext cx="1298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Climax</a:t>
            </a:r>
            <a:endParaRPr sz="1400" b="0" i="0" u="none" strike="noStrike" cap="none">
              <a:solidFill>
                <a:srgbClr val="000000"/>
              </a:solidFill>
              <a:latin typeface="Arial"/>
              <a:ea typeface="Arial"/>
              <a:cs typeface="Arial"/>
              <a:sym typeface="Arial"/>
            </a:endParaRPr>
          </a:p>
        </p:txBody>
      </p:sp>
      <p:sp>
        <p:nvSpPr>
          <p:cNvPr id="602" name="Google Shape;602;g6d1ee740b5_0_63"/>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603" name="Google Shape;603;g6d1ee740b5_0_63"/>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grpSp>
        <p:nvGrpSpPr>
          <p:cNvPr id="604" name="Google Shape;604;g6d1ee740b5_0_63"/>
          <p:cNvGrpSpPr/>
          <p:nvPr/>
        </p:nvGrpSpPr>
        <p:grpSpPr>
          <a:xfrm>
            <a:off x="325120" y="5415768"/>
            <a:ext cx="8590200" cy="800497"/>
            <a:chOff x="325120" y="5352365"/>
            <a:chExt cx="8590200" cy="800497"/>
          </a:xfrm>
        </p:grpSpPr>
        <p:cxnSp>
          <p:nvCxnSpPr>
            <p:cNvPr id="605" name="Google Shape;605;g6d1ee740b5_0_63"/>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06" name="Google Shape;606;g6d1ee740b5_0_63"/>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07" name="Google Shape;607;g6d1ee740b5_0_63"/>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608" name="Google Shape;608;g6d1ee740b5_0_63"/>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609" name="Google Shape;609;g6d1ee740b5_0_63"/>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610" name="Google Shape;610;g6d1ee740b5_0_63"/>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611" name="Google Shape;611;g6d1ee740b5_0_63"/>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pic>
        <p:nvPicPr>
          <p:cNvPr id="612" name="Google Shape;612;g6d1ee740b5_0_63"/>
          <p:cNvPicPr preferRelativeResize="0"/>
          <p:nvPr/>
        </p:nvPicPr>
        <p:blipFill>
          <a:blip r:embed="rId3">
            <a:alphaModFix/>
          </a:blip>
          <a:stretch>
            <a:fillRect/>
          </a:stretch>
        </p:blipFill>
        <p:spPr>
          <a:xfrm>
            <a:off x="1756725" y="2255050"/>
            <a:ext cx="6670475" cy="2763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0"/>
          <p:cNvSpPr txBox="1">
            <a:spLocks noGrp="1"/>
          </p:cNvSpPr>
          <p:nvPr>
            <p:ph type="title"/>
          </p:nvPr>
        </p:nvSpPr>
        <p:spPr>
          <a:xfrm>
            <a:off x="628650" y="1131094"/>
            <a:ext cx="78867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Communicating Science Effectively </a:t>
            </a:r>
            <a:endParaRPr>
              <a:solidFill>
                <a:srgbClr val="33AFCE"/>
              </a:solidFill>
              <a:latin typeface="Arial"/>
              <a:ea typeface="Arial"/>
              <a:cs typeface="Arial"/>
              <a:sym typeface="Arial"/>
            </a:endParaRPr>
          </a:p>
        </p:txBody>
      </p:sp>
      <p:sp>
        <p:nvSpPr>
          <p:cNvPr id="417" name="Google Shape;417;p70"/>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317500">
              <a:spcBef>
                <a:spcPts val="800"/>
              </a:spcBef>
              <a:buSzPts val="1400"/>
              <a:buChar char="●"/>
            </a:pPr>
            <a:r>
              <a:rPr lang="en">
                <a:latin typeface="Arial"/>
                <a:ea typeface="Arial"/>
                <a:cs typeface="Arial"/>
                <a:sym typeface="Arial"/>
              </a:rPr>
              <a:t>Avoid Jargon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Font typeface="Arial"/>
              <a:buChar char="●"/>
            </a:pPr>
            <a:r>
              <a:rPr lang="en">
                <a:latin typeface="Arial"/>
                <a:ea typeface="Arial"/>
                <a:cs typeface="Arial"/>
                <a:sym typeface="Arial"/>
              </a:rPr>
              <a:t>Practice Distillation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marL="0" indent="0">
              <a:spcBef>
                <a:spcPts val="800"/>
              </a:spcBef>
              <a:buNone/>
            </a:pPr>
            <a:endParaRPr>
              <a:latin typeface="Arial"/>
              <a:ea typeface="Arial"/>
              <a:cs typeface="Arial"/>
              <a:sym typeface="Arial"/>
            </a:endParaRPr>
          </a:p>
        </p:txBody>
      </p:sp>
      <p:sp>
        <p:nvSpPr>
          <p:cNvPr id="418" name="Google Shape;418;p70"/>
          <p:cNvSpPr txBox="1"/>
          <p:nvPr/>
        </p:nvSpPr>
        <p:spPr>
          <a:xfrm>
            <a:off x="628638" y="4325500"/>
            <a:ext cx="4531800" cy="1309500"/>
          </a:xfrm>
          <a:prstGeom prst="rect">
            <a:avLst/>
          </a:prstGeom>
          <a:noFill/>
          <a:ln>
            <a:noFill/>
          </a:ln>
        </p:spPr>
        <p:txBody>
          <a:bodyPr spcFirstLastPara="1" wrap="square" lIns="91425" tIns="91425" rIns="91425" bIns="91425" anchor="t" anchorCtr="0">
            <a:noAutofit/>
          </a:bodyPr>
          <a:lstStyle/>
          <a:p>
            <a:pPr algn="ctr">
              <a:buSzPts val="3600"/>
            </a:pPr>
            <a:r>
              <a:rPr lang="en" sz="3600"/>
              <a:t>“catalyst”    =</a:t>
            </a:r>
            <a:endParaRPr sz="3600"/>
          </a:p>
        </p:txBody>
      </p:sp>
      <p:pic>
        <p:nvPicPr>
          <p:cNvPr id="419" name="Google Shape;419;p70"/>
          <p:cNvPicPr preferRelativeResize="0"/>
          <p:nvPr/>
        </p:nvPicPr>
        <p:blipFill rotWithShape="1">
          <a:blip r:embed="rId3">
            <a:alphaModFix/>
          </a:blip>
          <a:srcRect/>
          <a:stretch/>
        </p:blipFill>
        <p:spPr>
          <a:xfrm>
            <a:off x="4809298" y="3984047"/>
            <a:ext cx="2801524" cy="1805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6d1ee740b5_0_84"/>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9" name="Google Shape;619;g6d1ee740b5_0_84"/>
          <p:cNvSpPr txBox="1"/>
          <p:nvPr/>
        </p:nvSpPr>
        <p:spPr>
          <a:xfrm>
            <a:off x="6645344" y="3592954"/>
            <a:ext cx="1906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Resolution</a:t>
            </a:r>
            <a:endParaRPr sz="1400" b="0" i="0" u="none" strike="noStrike" cap="none">
              <a:solidFill>
                <a:srgbClr val="000000"/>
              </a:solidFill>
              <a:latin typeface="Arial"/>
              <a:ea typeface="Arial"/>
              <a:cs typeface="Arial"/>
              <a:sym typeface="Arial"/>
            </a:endParaRPr>
          </a:p>
        </p:txBody>
      </p:sp>
      <p:sp>
        <p:nvSpPr>
          <p:cNvPr id="620" name="Google Shape;620;g6d1ee740b5_0_84"/>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621" name="Google Shape;621;g6d1ee740b5_0_84"/>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grpSp>
        <p:nvGrpSpPr>
          <p:cNvPr id="622" name="Google Shape;622;g6d1ee740b5_0_84"/>
          <p:cNvGrpSpPr/>
          <p:nvPr/>
        </p:nvGrpSpPr>
        <p:grpSpPr>
          <a:xfrm>
            <a:off x="325120" y="5415768"/>
            <a:ext cx="8590200" cy="800497"/>
            <a:chOff x="325120" y="5352365"/>
            <a:chExt cx="8590200" cy="800497"/>
          </a:xfrm>
        </p:grpSpPr>
        <p:cxnSp>
          <p:nvCxnSpPr>
            <p:cNvPr id="623" name="Google Shape;623;g6d1ee740b5_0_84"/>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24" name="Google Shape;624;g6d1ee740b5_0_84"/>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25" name="Google Shape;625;g6d1ee740b5_0_84"/>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626" name="Google Shape;626;g6d1ee740b5_0_84"/>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627" name="Google Shape;627;g6d1ee740b5_0_84"/>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628" name="Google Shape;628;g6d1ee740b5_0_84"/>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629" name="Google Shape;629;g6d1ee740b5_0_84"/>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pic>
        <p:nvPicPr>
          <p:cNvPr id="630" name="Google Shape;630;g6d1ee740b5_0_84"/>
          <p:cNvPicPr preferRelativeResize="0"/>
          <p:nvPr/>
        </p:nvPicPr>
        <p:blipFill>
          <a:blip r:embed="rId3">
            <a:alphaModFix/>
          </a:blip>
          <a:stretch>
            <a:fillRect/>
          </a:stretch>
        </p:blipFill>
        <p:spPr>
          <a:xfrm>
            <a:off x="1620020" y="2348475"/>
            <a:ext cx="4911979" cy="2763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5"/>
          <p:cNvSpPr txBox="1">
            <a:spLocks noGrp="1"/>
          </p:cNvSpPr>
          <p:nvPr>
            <p:ph type="title"/>
          </p:nvPr>
        </p:nvSpPr>
        <p:spPr>
          <a:xfrm>
            <a:off x="878500" y="499925"/>
            <a:ext cx="28035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800" b="1" i="0" u="none" strike="noStrike" cap="none">
                <a:solidFill>
                  <a:srgbClr val="0000FF"/>
                </a:solidFill>
              </a:rPr>
              <a:t>Science</a:t>
            </a:r>
            <a:r>
              <a:rPr lang="en-US" sz="4800">
                <a:solidFill>
                  <a:srgbClr val="000000"/>
                </a:solidFill>
              </a:rPr>
              <a:t> </a:t>
            </a:r>
            <a:r>
              <a:rPr lang="en-US" sz="4800" b="0" i="0" u="none" strike="noStrike" cap="none">
                <a:solidFill>
                  <a:srgbClr val="000000"/>
                </a:solidFill>
                <a:latin typeface="Calibri"/>
                <a:ea typeface="Calibri"/>
                <a:cs typeface="Calibri"/>
                <a:sym typeface="Calibri"/>
              </a:rPr>
              <a:t>Format</a:t>
            </a:r>
            <a:endParaRPr sz="4800">
              <a:solidFill>
                <a:srgbClr val="000000"/>
              </a:solidFill>
            </a:endParaRPr>
          </a:p>
        </p:txBody>
      </p:sp>
      <p:sp>
        <p:nvSpPr>
          <p:cNvPr id="637" name="Google Shape;637;p25"/>
          <p:cNvSpPr txBox="1">
            <a:spLocks noGrp="1"/>
          </p:cNvSpPr>
          <p:nvPr>
            <p:ph type="body" idx="1"/>
          </p:nvPr>
        </p:nvSpPr>
        <p:spPr>
          <a:xfrm>
            <a:off x="788125" y="2564150"/>
            <a:ext cx="4253700" cy="30474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20000"/>
              </a:lnSpc>
              <a:spcBef>
                <a:spcPts val="0"/>
              </a:spcBef>
              <a:spcAft>
                <a:spcPts val="0"/>
              </a:spcAft>
              <a:buClr>
                <a:srgbClr val="000000"/>
              </a:buClr>
              <a:buSzPts val="2800"/>
              <a:buFont typeface="Calibri"/>
              <a:buAutoNum type="arabicPeriod"/>
            </a:pPr>
            <a:r>
              <a:rPr lang="en-US" sz="2800" b="0" i="0" u="none" strike="noStrike" cap="none">
                <a:solidFill>
                  <a:srgbClr val="000000"/>
                </a:solidFill>
                <a:latin typeface="Calibri"/>
                <a:ea typeface="Calibri"/>
                <a:cs typeface="Calibri"/>
                <a:sym typeface="Calibri"/>
              </a:rPr>
              <a:t>Introduction</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sz="2800" b="0" i="0" u="none" strike="noStrike" cap="none">
                <a:solidFill>
                  <a:srgbClr val="000000"/>
                </a:solidFill>
                <a:latin typeface="Calibri"/>
                <a:ea typeface="Calibri"/>
                <a:cs typeface="Calibri"/>
                <a:sym typeface="Calibri"/>
              </a:rPr>
              <a:t>Methods</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sz="2800" b="0" i="0" u="none" strike="noStrike" cap="none">
                <a:solidFill>
                  <a:srgbClr val="000000"/>
                </a:solidFill>
                <a:latin typeface="Calibri"/>
                <a:ea typeface="Calibri"/>
                <a:cs typeface="Calibri"/>
                <a:sym typeface="Calibri"/>
              </a:rPr>
              <a:t>Results</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sz="2800" b="0" i="0" u="none" strike="noStrike" cap="none">
                <a:solidFill>
                  <a:srgbClr val="000000"/>
                </a:solidFill>
                <a:latin typeface="Calibri"/>
                <a:ea typeface="Calibri"/>
                <a:cs typeface="Calibri"/>
                <a:sym typeface="Calibri"/>
              </a:rPr>
              <a:t>Conclusions</a:t>
            </a:r>
            <a:endParaRPr>
              <a:solidFill>
                <a:srgbClr val="000000"/>
              </a:solidFill>
            </a:endParaRPr>
          </a:p>
        </p:txBody>
      </p:sp>
      <p:sp>
        <p:nvSpPr>
          <p:cNvPr id="638" name="Google Shape;638;p25"/>
          <p:cNvSpPr txBox="1">
            <a:spLocks noGrp="1"/>
          </p:cNvSpPr>
          <p:nvPr>
            <p:ph type="title"/>
          </p:nvPr>
        </p:nvSpPr>
        <p:spPr>
          <a:xfrm>
            <a:off x="5164925" y="499925"/>
            <a:ext cx="28035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800" b="1">
                <a:solidFill>
                  <a:srgbClr val="0000FF"/>
                </a:solidFill>
              </a:rPr>
              <a:t>Story</a:t>
            </a:r>
            <a:r>
              <a:rPr lang="en-US" sz="4800">
                <a:solidFill>
                  <a:srgbClr val="000000"/>
                </a:solidFill>
              </a:rPr>
              <a:t> Format</a:t>
            </a:r>
            <a:endParaRPr sz="4800">
              <a:solidFill>
                <a:srgbClr val="000000"/>
              </a:solidFill>
            </a:endParaRPr>
          </a:p>
        </p:txBody>
      </p:sp>
      <p:sp>
        <p:nvSpPr>
          <p:cNvPr id="639" name="Google Shape;639;p25"/>
          <p:cNvSpPr txBox="1">
            <a:spLocks noGrp="1"/>
          </p:cNvSpPr>
          <p:nvPr>
            <p:ph type="body" idx="1"/>
          </p:nvPr>
        </p:nvSpPr>
        <p:spPr>
          <a:xfrm>
            <a:off x="5164925" y="2564150"/>
            <a:ext cx="4656900" cy="34950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20000"/>
              </a:lnSpc>
              <a:spcBef>
                <a:spcPts val="0"/>
              </a:spcBef>
              <a:spcAft>
                <a:spcPts val="0"/>
              </a:spcAft>
              <a:buClr>
                <a:srgbClr val="000000"/>
              </a:buClr>
              <a:buSzPts val="2800"/>
              <a:buFont typeface="Calibri"/>
              <a:buAutoNum type="arabicPeriod"/>
            </a:pPr>
            <a:r>
              <a:rPr lang="en-US">
                <a:solidFill>
                  <a:srgbClr val="000000"/>
                </a:solidFill>
              </a:rPr>
              <a:t>Set-up</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a:solidFill>
                  <a:srgbClr val="000000"/>
                </a:solidFill>
              </a:rPr>
              <a:t>Complicating Action </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a:solidFill>
                  <a:srgbClr val="000000"/>
                </a:solidFill>
              </a:rPr>
              <a:t>Development</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sz="2800" b="0" i="0" u="none" strike="noStrike" cap="none">
                <a:solidFill>
                  <a:srgbClr val="000000"/>
                </a:solidFill>
                <a:latin typeface="Calibri"/>
                <a:ea typeface="Calibri"/>
                <a:cs typeface="Calibri"/>
                <a:sym typeface="Calibri"/>
              </a:rPr>
              <a:t>C</a:t>
            </a:r>
            <a:r>
              <a:rPr lang="en-US">
                <a:solidFill>
                  <a:srgbClr val="000000"/>
                </a:solidFill>
              </a:rPr>
              <a:t>limax </a:t>
            </a:r>
            <a:endParaRPr>
              <a:solidFill>
                <a:srgbClr val="000000"/>
              </a:solidFill>
            </a:endParaRPr>
          </a:p>
          <a:p>
            <a:pPr marL="514350" marR="0" lvl="0" indent="-514350" algn="l" rtl="0">
              <a:lnSpc>
                <a:spcPct val="120000"/>
              </a:lnSpc>
              <a:spcBef>
                <a:spcPts val="1000"/>
              </a:spcBef>
              <a:spcAft>
                <a:spcPts val="0"/>
              </a:spcAft>
              <a:buClr>
                <a:srgbClr val="000000"/>
              </a:buClr>
              <a:buSzPts val="2800"/>
              <a:buFont typeface="Calibri"/>
              <a:buAutoNum type="arabicPeriod"/>
            </a:pPr>
            <a:r>
              <a:rPr lang="en-US">
                <a:solidFill>
                  <a:srgbClr val="000000"/>
                </a:solidFill>
              </a:rPr>
              <a:t>Resolution</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476d2584da_0_19"/>
          <p:cNvSpPr txBox="1">
            <a:spLocks noGrp="1"/>
          </p:cNvSpPr>
          <p:nvPr>
            <p:ph type="ctrTitle"/>
          </p:nvPr>
        </p:nvSpPr>
        <p:spPr>
          <a:xfrm>
            <a:off x="685800" y="1122363"/>
            <a:ext cx="7772400" cy="23877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b="1">
                <a:solidFill>
                  <a:srgbClr val="0000FF"/>
                </a:solidFill>
              </a:rPr>
              <a:t>Science</a:t>
            </a:r>
            <a:r>
              <a:rPr lang="en-US"/>
              <a:t> is </a:t>
            </a:r>
            <a:r>
              <a:rPr lang="en-US">
                <a:solidFill>
                  <a:srgbClr val="38761D"/>
                </a:solidFill>
              </a:rPr>
              <a:t>storytelling</a:t>
            </a:r>
            <a:r>
              <a:rPr lang="en-US"/>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60fd93d98c_0_0"/>
          <p:cNvSpPr/>
          <p:nvPr/>
        </p:nvSpPr>
        <p:spPr>
          <a:xfrm>
            <a:off x="304800" y="628975"/>
            <a:ext cx="8610600" cy="50880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2" name="Google Shape;652;g60fd93d98c_0_0"/>
          <p:cNvSpPr txBox="1"/>
          <p:nvPr/>
        </p:nvSpPr>
        <p:spPr>
          <a:xfrm>
            <a:off x="1240476" y="4648200"/>
            <a:ext cx="222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Set-up/Hook </a:t>
            </a:r>
            <a:endParaRPr sz="1400" b="0" i="0" u="none" strike="noStrike" cap="none">
              <a:solidFill>
                <a:srgbClr val="000000"/>
              </a:solidFill>
              <a:latin typeface="Arial"/>
              <a:ea typeface="Arial"/>
              <a:cs typeface="Arial"/>
              <a:sym typeface="Arial"/>
            </a:endParaRPr>
          </a:p>
        </p:txBody>
      </p:sp>
      <p:sp>
        <p:nvSpPr>
          <p:cNvPr id="653" name="Google Shape;653;g60fd93d98c_0_0"/>
          <p:cNvSpPr txBox="1"/>
          <p:nvPr/>
        </p:nvSpPr>
        <p:spPr>
          <a:xfrm>
            <a:off x="3642942" y="1982755"/>
            <a:ext cx="2396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Development</a:t>
            </a:r>
            <a:endParaRPr sz="1400" b="0" i="0" u="none" strike="noStrike" cap="none">
              <a:solidFill>
                <a:srgbClr val="000000"/>
              </a:solidFill>
              <a:latin typeface="Arial"/>
              <a:ea typeface="Arial"/>
              <a:cs typeface="Arial"/>
              <a:sym typeface="Arial"/>
            </a:endParaRPr>
          </a:p>
        </p:txBody>
      </p:sp>
      <p:sp>
        <p:nvSpPr>
          <p:cNvPr id="654" name="Google Shape;654;g60fd93d98c_0_0"/>
          <p:cNvSpPr txBox="1"/>
          <p:nvPr/>
        </p:nvSpPr>
        <p:spPr>
          <a:xfrm>
            <a:off x="5446888" y="792501"/>
            <a:ext cx="12981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Climax</a:t>
            </a:r>
            <a:endParaRPr sz="1400" b="0" i="0" u="none" strike="noStrike" cap="none">
              <a:solidFill>
                <a:srgbClr val="000000"/>
              </a:solidFill>
              <a:latin typeface="Arial"/>
              <a:ea typeface="Arial"/>
              <a:cs typeface="Arial"/>
              <a:sym typeface="Arial"/>
            </a:endParaRPr>
          </a:p>
        </p:txBody>
      </p:sp>
      <p:sp>
        <p:nvSpPr>
          <p:cNvPr id="655" name="Google Shape;655;g60fd93d98c_0_0"/>
          <p:cNvSpPr txBox="1"/>
          <p:nvPr/>
        </p:nvSpPr>
        <p:spPr>
          <a:xfrm>
            <a:off x="6645344" y="3592954"/>
            <a:ext cx="1906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Resolution</a:t>
            </a:r>
            <a:endParaRPr sz="1400" b="0" i="0" u="none" strike="noStrike" cap="none">
              <a:solidFill>
                <a:srgbClr val="000000"/>
              </a:solidFill>
              <a:latin typeface="Arial"/>
              <a:ea typeface="Arial"/>
              <a:cs typeface="Arial"/>
              <a:sym typeface="Arial"/>
            </a:endParaRPr>
          </a:p>
        </p:txBody>
      </p:sp>
      <p:sp>
        <p:nvSpPr>
          <p:cNvPr id="656" name="Google Shape;656;g60fd93d98c_0_0"/>
          <p:cNvSpPr txBox="1"/>
          <p:nvPr/>
        </p:nvSpPr>
        <p:spPr>
          <a:xfrm>
            <a:off x="4204455" y="6019800"/>
            <a:ext cx="1298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Time</a:t>
            </a:r>
            <a:endParaRPr sz="1400" b="0" i="0" u="none" strike="noStrike" cap="none">
              <a:solidFill>
                <a:srgbClr val="000000"/>
              </a:solidFill>
              <a:latin typeface="Arial"/>
              <a:ea typeface="Arial"/>
              <a:cs typeface="Arial"/>
              <a:sym typeface="Arial"/>
            </a:endParaRPr>
          </a:p>
        </p:txBody>
      </p:sp>
      <p:sp>
        <p:nvSpPr>
          <p:cNvPr id="657" name="Google Shape;657;g60fd93d98c_0_0"/>
          <p:cNvSpPr txBox="1"/>
          <p:nvPr/>
        </p:nvSpPr>
        <p:spPr>
          <a:xfrm rot="-5400000">
            <a:off x="-918276" y="2717137"/>
            <a:ext cx="2763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Tension</a:t>
            </a:r>
            <a:endParaRPr sz="3600" b="1" i="0" u="none" strike="noStrike" cap="none">
              <a:solidFill>
                <a:schemeClr val="dk1"/>
              </a:solidFill>
              <a:latin typeface="Calibri"/>
              <a:ea typeface="Calibri"/>
              <a:cs typeface="Calibri"/>
              <a:sym typeface="Calibri"/>
            </a:endParaRPr>
          </a:p>
        </p:txBody>
      </p:sp>
      <p:sp>
        <p:nvSpPr>
          <p:cNvPr id="658" name="Google Shape;658;g60fd93d98c_0_0"/>
          <p:cNvSpPr txBox="1"/>
          <p:nvPr/>
        </p:nvSpPr>
        <p:spPr>
          <a:xfrm>
            <a:off x="2381510" y="3177455"/>
            <a:ext cx="36705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Complicating</a:t>
            </a:r>
            <a:r>
              <a:rPr lang="en-US" sz="2400" b="0" i="0" u="none" strike="noStrike" cap="none">
                <a:solidFill>
                  <a:schemeClr val="lt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Action</a:t>
            </a:r>
            <a:endParaRPr sz="1400" b="0" i="0" u="none" strike="noStrike" cap="none">
              <a:solidFill>
                <a:srgbClr val="000000"/>
              </a:solidFill>
              <a:latin typeface="Arial"/>
              <a:ea typeface="Arial"/>
              <a:cs typeface="Arial"/>
              <a:sym typeface="Arial"/>
            </a:endParaRPr>
          </a:p>
        </p:txBody>
      </p:sp>
      <p:grpSp>
        <p:nvGrpSpPr>
          <p:cNvPr id="659" name="Google Shape;659;g60fd93d98c_0_0"/>
          <p:cNvGrpSpPr/>
          <p:nvPr/>
        </p:nvGrpSpPr>
        <p:grpSpPr>
          <a:xfrm>
            <a:off x="325120" y="5415768"/>
            <a:ext cx="8590200" cy="800497"/>
            <a:chOff x="325120" y="5352365"/>
            <a:chExt cx="8590200" cy="800497"/>
          </a:xfrm>
        </p:grpSpPr>
        <p:cxnSp>
          <p:nvCxnSpPr>
            <p:cNvPr id="660" name="Google Shape;660;g60fd93d98c_0_0"/>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61" name="Google Shape;661;g60fd93d98c_0_0"/>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662" name="Google Shape;662;g60fd93d98c_0_0"/>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663" name="Google Shape;663;g60fd93d98c_0_0"/>
            <p:cNvSpPr txBox="1"/>
            <p:nvPr/>
          </p:nvSpPr>
          <p:spPr>
            <a:xfrm>
              <a:off x="1240473"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a:t>
              </a:r>
              <a:endParaRPr sz="2400" b="0" i="0" u="none" strike="noStrike" cap="none">
                <a:solidFill>
                  <a:schemeClr val="lt1"/>
                </a:solidFill>
                <a:latin typeface="Calibri"/>
                <a:ea typeface="Calibri"/>
                <a:cs typeface="Calibri"/>
                <a:sym typeface="Calibri"/>
              </a:endParaRPr>
            </a:p>
          </p:txBody>
        </p:sp>
        <p:sp>
          <p:nvSpPr>
            <p:cNvPr id="664" name="Google Shape;664;g60fd93d98c_0_0"/>
            <p:cNvSpPr txBox="1"/>
            <p:nvPr/>
          </p:nvSpPr>
          <p:spPr>
            <a:xfrm>
              <a:off x="4341441"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a:t>
              </a:r>
              <a:endParaRPr sz="2400" b="0" i="0" u="none" strike="noStrike" cap="none">
                <a:solidFill>
                  <a:schemeClr val="lt1"/>
                </a:solidFill>
                <a:latin typeface="Calibri"/>
                <a:ea typeface="Calibri"/>
                <a:cs typeface="Calibri"/>
                <a:sym typeface="Calibri"/>
              </a:endParaRPr>
            </a:p>
          </p:txBody>
        </p:sp>
        <p:sp>
          <p:nvSpPr>
            <p:cNvPr id="665" name="Google Shape;665;g60fd93d98c_0_0"/>
            <p:cNvSpPr txBox="1"/>
            <p:nvPr/>
          </p:nvSpPr>
          <p:spPr>
            <a:xfrm>
              <a:off x="7086600" y="5691162"/>
              <a:ext cx="1024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Act III</a:t>
              </a:r>
              <a:endParaRPr sz="2400" b="0" i="0" u="none" strike="noStrike" cap="none">
                <a:solidFill>
                  <a:schemeClr val="lt1"/>
                </a:solidFill>
                <a:latin typeface="Calibri"/>
                <a:ea typeface="Calibri"/>
                <a:cs typeface="Calibri"/>
                <a:sym typeface="Calibri"/>
              </a:endParaRPr>
            </a:p>
          </p:txBody>
        </p:sp>
      </p:grpSp>
      <p:cxnSp>
        <p:nvCxnSpPr>
          <p:cNvPr id="666" name="Google Shape;666;g60fd93d98c_0_0"/>
          <p:cNvCxnSpPr/>
          <p:nvPr/>
        </p:nvCxnSpPr>
        <p:spPr>
          <a:xfrm rot="10800000">
            <a:off x="510780" y="1463565"/>
            <a:ext cx="0" cy="1190400"/>
          </a:xfrm>
          <a:prstGeom prst="straightConnector1">
            <a:avLst/>
          </a:prstGeom>
          <a:noFill/>
          <a:ln w="12700" cap="flat" cmpd="sng">
            <a:solidFill>
              <a:schemeClr val="dk1"/>
            </a:solidFill>
            <a:prstDash val="solid"/>
            <a:miter lim="800000"/>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8"/>
                                        </p:tgtEl>
                                        <p:attrNameLst>
                                          <p:attrName>style.visibility</p:attrName>
                                        </p:attrNameLst>
                                      </p:cBhvr>
                                      <p:to>
                                        <p:strVal val="visible"/>
                                      </p:to>
                                    </p:set>
                                    <p:animEffect transition="in" filter="fade">
                                      <p:cBhvr>
                                        <p:cTn id="11" dur="500"/>
                                        <p:tgtEl>
                                          <p:spTgt spid="6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53">
                                            <p:txEl>
                                              <p:pRg st="0" end="0"/>
                                            </p:txEl>
                                          </p:spTgt>
                                        </p:tgtEl>
                                        <p:attrNameLst>
                                          <p:attrName>style.visibility</p:attrName>
                                        </p:attrNameLst>
                                      </p:cBhvr>
                                      <p:to>
                                        <p:strVal val="visible"/>
                                      </p:to>
                                    </p:set>
                                    <p:animEffect transition="in" filter="fade">
                                      <p:cBhvr>
                                        <p:cTn id="16" dur="500"/>
                                        <p:tgtEl>
                                          <p:spTgt spid="65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4">
                                            <p:txEl>
                                              <p:pRg st="0" end="0"/>
                                            </p:txEl>
                                          </p:spTgt>
                                        </p:tgtEl>
                                        <p:attrNameLst>
                                          <p:attrName>style.visibility</p:attrName>
                                        </p:attrNameLst>
                                      </p:cBhvr>
                                      <p:to>
                                        <p:strVal val="visible"/>
                                      </p:to>
                                    </p:set>
                                    <p:animEffect transition="in" filter="fade">
                                      <p:cBhvr>
                                        <p:cTn id="21" dur="500"/>
                                        <p:tgtEl>
                                          <p:spTgt spid="65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55">
                                            <p:txEl>
                                              <p:pRg st="0" end="0"/>
                                            </p:txEl>
                                          </p:spTgt>
                                        </p:tgtEl>
                                        <p:attrNameLst>
                                          <p:attrName>style.visibility</p:attrName>
                                        </p:attrNameLst>
                                      </p:cBhvr>
                                      <p:to>
                                        <p:strVal val="visible"/>
                                      </p:to>
                                    </p:set>
                                    <p:animEffect transition="in" filter="fade">
                                      <p:cBhvr>
                                        <p:cTn id="26" dur="500"/>
                                        <p:tgtEl>
                                          <p:spTgt spid="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g6d1ee740b5_0_111"/>
          <p:cNvSpPr txBox="1">
            <a:spLocks noGrp="1"/>
          </p:cNvSpPr>
          <p:nvPr>
            <p:ph type="title"/>
          </p:nvPr>
        </p:nvSpPr>
        <p:spPr>
          <a:xfrm>
            <a:off x="628650" y="365125"/>
            <a:ext cx="7886700" cy="77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Title: Designing a binder to a targe</a:t>
            </a:r>
            <a:endParaRPr sz="3600" dirty="0"/>
          </a:p>
        </p:txBody>
      </p:sp>
      <p:sp>
        <p:nvSpPr>
          <p:cNvPr id="741" name="Google Shape;741;g6d1ee740b5_0_111"/>
          <p:cNvSpPr/>
          <p:nvPr/>
        </p:nvSpPr>
        <p:spPr>
          <a:xfrm>
            <a:off x="0" y="1719225"/>
            <a:ext cx="2904900" cy="2191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Who here’s taken a prescription drug? They’re great right?</a:t>
            </a:r>
            <a:endParaRPr sz="1800" dirty="0"/>
          </a:p>
        </p:txBody>
      </p:sp>
      <p:sp>
        <p:nvSpPr>
          <p:cNvPr id="742" name="Google Shape;742;g6d1ee740b5_0_111"/>
          <p:cNvSpPr/>
          <p:nvPr/>
        </p:nvSpPr>
        <p:spPr>
          <a:xfrm>
            <a:off x="75" y="4327650"/>
            <a:ext cx="2904900" cy="2191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We found we could use Rosetta to design binders</a:t>
            </a:r>
            <a:endParaRPr sz="1800" dirty="0"/>
          </a:p>
        </p:txBody>
      </p:sp>
      <p:sp>
        <p:nvSpPr>
          <p:cNvPr id="743" name="Google Shape;743;g6d1ee740b5_0_111"/>
          <p:cNvSpPr/>
          <p:nvPr/>
        </p:nvSpPr>
        <p:spPr>
          <a:xfrm>
            <a:off x="3095200" y="1719225"/>
            <a:ext cx="2947200" cy="2191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...But they always have side effects.</a:t>
            </a:r>
            <a:endParaRPr sz="1800" dirty="0"/>
          </a:p>
        </p:txBody>
      </p:sp>
      <p:sp>
        <p:nvSpPr>
          <p:cNvPr id="744" name="Google Shape;744;g6d1ee740b5_0_111"/>
          <p:cNvSpPr/>
          <p:nvPr/>
        </p:nvSpPr>
        <p:spPr>
          <a:xfrm>
            <a:off x="6232625" y="1719225"/>
            <a:ext cx="2904900" cy="2191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That’s because they often bind to the wrong target.</a:t>
            </a:r>
            <a:endParaRPr sz="1800" dirty="0"/>
          </a:p>
        </p:txBody>
      </p:sp>
      <p:sp>
        <p:nvSpPr>
          <p:cNvPr id="745" name="Google Shape;745;g6d1ee740b5_0_111"/>
          <p:cNvSpPr/>
          <p:nvPr/>
        </p:nvSpPr>
        <p:spPr>
          <a:xfrm>
            <a:off x="3095200" y="4327650"/>
            <a:ext cx="3573900" cy="2191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Now we can use Rosetta to try to make new medicines!</a:t>
            </a:r>
            <a:endParaRPr sz="1800" dirty="0"/>
          </a:p>
        </p:txBody>
      </p:sp>
      <p:sp>
        <p:nvSpPr>
          <p:cNvPr id="746" name="Google Shape;746;g6d1ee740b5_0_111"/>
          <p:cNvSpPr txBox="1"/>
          <p:nvPr/>
        </p:nvSpPr>
        <p:spPr>
          <a:xfrm>
            <a:off x="530475" y="1276475"/>
            <a:ext cx="18441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Set-up/Hook</a:t>
            </a:r>
            <a:endParaRPr sz="2400">
              <a:latin typeface="Calibri"/>
              <a:ea typeface="Calibri"/>
              <a:cs typeface="Calibri"/>
              <a:sym typeface="Calibri"/>
            </a:endParaRPr>
          </a:p>
        </p:txBody>
      </p:sp>
      <p:sp>
        <p:nvSpPr>
          <p:cNvPr id="747" name="Google Shape;747;g6d1ee740b5_0_111"/>
          <p:cNvSpPr txBox="1"/>
          <p:nvPr/>
        </p:nvSpPr>
        <p:spPr>
          <a:xfrm>
            <a:off x="3268425" y="1256325"/>
            <a:ext cx="27741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Complicating Action</a:t>
            </a:r>
            <a:endParaRPr sz="2400">
              <a:latin typeface="Calibri"/>
              <a:ea typeface="Calibri"/>
              <a:cs typeface="Calibri"/>
              <a:sym typeface="Calibri"/>
            </a:endParaRPr>
          </a:p>
        </p:txBody>
      </p:sp>
      <p:sp>
        <p:nvSpPr>
          <p:cNvPr id="748" name="Google Shape;748;g6d1ee740b5_0_111"/>
          <p:cNvSpPr txBox="1"/>
          <p:nvPr/>
        </p:nvSpPr>
        <p:spPr>
          <a:xfrm>
            <a:off x="6799425" y="1276475"/>
            <a:ext cx="21558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Development</a:t>
            </a:r>
            <a:endParaRPr sz="2400">
              <a:latin typeface="Calibri"/>
              <a:ea typeface="Calibri"/>
              <a:cs typeface="Calibri"/>
              <a:sym typeface="Calibri"/>
            </a:endParaRPr>
          </a:p>
        </p:txBody>
      </p:sp>
      <p:sp>
        <p:nvSpPr>
          <p:cNvPr id="749" name="Google Shape;749;g6d1ee740b5_0_111"/>
          <p:cNvSpPr txBox="1"/>
          <p:nvPr/>
        </p:nvSpPr>
        <p:spPr>
          <a:xfrm>
            <a:off x="959725" y="3887738"/>
            <a:ext cx="12501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Climax</a:t>
            </a:r>
            <a:endParaRPr sz="2400">
              <a:latin typeface="Calibri"/>
              <a:ea typeface="Calibri"/>
              <a:cs typeface="Calibri"/>
              <a:sym typeface="Calibri"/>
            </a:endParaRPr>
          </a:p>
        </p:txBody>
      </p:sp>
      <p:sp>
        <p:nvSpPr>
          <p:cNvPr id="750" name="Google Shape;750;g6d1ee740b5_0_111"/>
          <p:cNvSpPr txBox="1"/>
          <p:nvPr/>
        </p:nvSpPr>
        <p:spPr>
          <a:xfrm>
            <a:off x="3831229" y="3887750"/>
            <a:ext cx="16485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Resolution</a:t>
            </a:r>
            <a:endParaRPr sz="24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62587293fc_0_9"/>
          <p:cNvSpPr txBox="1">
            <a:spLocks noGrp="1"/>
          </p:cNvSpPr>
          <p:nvPr>
            <p:ph type="ctrTitle"/>
          </p:nvPr>
        </p:nvSpPr>
        <p:spPr>
          <a:xfrm>
            <a:off x="234625" y="1122375"/>
            <a:ext cx="8662800" cy="23877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400"/>
              <a:buFont typeface="Calibri"/>
              <a:buNone/>
            </a:pPr>
            <a:r>
              <a:rPr lang="en-US"/>
              <a:t>Another element of every story:</a:t>
            </a:r>
            <a:r>
              <a:rPr lang="en-US" sz="6000" b="0" i="0" u="none" strike="noStrike" cap="none">
                <a:solidFill>
                  <a:schemeClr val="dk1"/>
                </a:solidFill>
                <a:latin typeface="Calibri"/>
                <a:ea typeface="Calibri"/>
                <a:cs typeface="Calibri"/>
                <a:sym typeface="Calibri"/>
              </a:rPr>
              <a:t> </a:t>
            </a:r>
            <a:r>
              <a:rPr lang="en-US">
                <a:solidFill>
                  <a:srgbClr val="000000"/>
                </a:solidFill>
              </a:rPr>
              <a:t>a</a:t>
            </a:r>
            <a:r>
              <a:rPr lang="en-US">
                <a:solidFill>
                  <a:srgbClr val="689331"/>
                </a:solidFill>
              </a:rPr>
              <a:t> </a:t>
            </a:r>
            <a:r>
              <a:rPr lang="en-US">
                <a:solidFill>
                  <a:srgbClr val="AA594F"/>
                </a:solidFill>
              </a:rPr>
              <a:t>protagonist</a:t>
            </a:r>
            <a:endParaRPr>
              <a:solidFill>
                <a:srgbClr val="AA594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62587293fc_0_2"/>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US"/>
              <a:t>Identifying your </a:t>
            </a:r>
            <a:r>
              <a:rPr lang="en-US">
                <a:solidFill>
                  <a:srgbClr val="AA594F"/>
                </a:solidFill>
              </a:rPr>
              <a:t>protagonist</a:t>
            </a:r>
            <a:endParaRPr/>
          </a:p>
        </p:txBody>
      </p:sp>
      <p:pic>
        <p:nvPicPr>
          <p:cNvPr id="763" name="Google Shape;763;g62587293fc_0_2" descr="Deep in the forests of New Guinea there is a rich variety of life, each more bizarre than the last. One such spectacle is the male Bird of Paradise who appears to go to extraordinary lengths to     attract a mate. Subscribe: http://bit.ly/BBCEarthSub&#10;&#10;Taken From Planet Earth, Episode 1, Series 1&#10;&#10;WATCH MORE: &#10;New on Earth: https://bit.ly/2M3La96 &#10;Oceanscapes: https://bit.ly/2Hmd2kZ &#10;Wild Thailand: https://bit.ly/2kR7lmh&#10;&#10;Welcome to BBC EARTH! The world is an amazing place full of stories, beauty and natural wonder. Here you'll find 50 years worth of astounding, entertaining, thought-provoking and educational natural history content. Dramatic, rare, and exclusive, nature doesn't get more exciting than this.&#10;&#10;Want to share your views? Join our fan panel: http://tinyurl.com/YouTube-BBCEarth-FanPanel&#10;&#10;This is a channel from BBC Worldwide who help fund new BBC programmes. Service information and feedback: http://bbcworldwide.com/vod-feedback--contact-details.aspx" title="Bird Of Paradise Courtship Spectacle | Planet Earth | BBC Earth">
            <a:hlinkClick r:id="rId3"/>
          </p:cNvPr>
          <p:cNvPicPr preferRelativeResize="0"/>
          <p:nvPr/>
        </p:nvPicPr>
        <p:blipFill rotWithShape="1">
          <a:blip r:embed="rId4">
            <a:alphaModFix/>
          </a:blip>
          <a:srcRect/>
          <a:stretch/>
        </p:blipFill>
        <p:spPr>
          <a:xfrm>
            <a:off x="1123450" y="1355949"/>
            <a:ext cx="6897100" cy="5172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62587293fc_0_16"/>
          <p:cNvPicPr preferRelativeResize="0"/>
          <p:nvPr/>
        </p:nvPicPr>
        <p:blipFill rotWithShape="1">
          <a:blip r:embed="rId3">
            <a:alphaModFix/>
          </a:blip>
          <a:srcRect/>
          <a:stretch/>
        </p:blipFill>
        <p:spPr>
          <a:xfrm>
            <a:off x="1405675" y="958900"/>
            <a:ext cx="6333899" cy="5700525"/>
          </a:xfrm>
          <a:prstGeom prst="rect">
            <a:avLst/>
          </a:prstGeom>
          <a:noFill/>
          <a:ln>
            <a:noFill/>
          </a:ln>
        </p:spPr>
      </p:pic>
      <p:sp>
        <p:nvSpPr>
          <p:cNvPr id="770" name="Google Shape;770;g62587293fc_0_16"/>
          <p:cNvSpPr txBox="1"/>
          <p:nvPr/>
        </p:nvSpPr>
        <p:spPr>
          <a:xfrm>
            <a:off x="0" y="6659425"/>
            <a:ext cx="10972800" cy="43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500" b="0" i="0" u="sng" strike="noStrike" cap="none">
                <a:solidFill>
                  <a:srgbClr val="999999"/>
                </a:solidFill>
                <a:latin typeface="Arial"/>
                <a:ea typeface="Arial"/>
                <a:cs typeface="Arial"/>
                <a:sym typeface="Arial"/>
                <a:hlinkClick r:id="rId4"/>
              </a:rPr>
              <a:t>https://www.potterybarn.com/products/mendosa-arch-wood-mirror/?catalogId=84&amp;sku=3351454&amp;cm_ven=PLA&amp;cm_cat=Google&amp;cm_pla=Pillows%20%26%20Decor%20%3E%20Wall%20Mirrors&amp;cm_ite=3351454&amp;gclid=EAIaIQobChMInPz-l6665AIVRhitBh1s2grPEAQYAyABEgKWMvD_BwE</a:t>
            </a:r>
            <a:endParaRPr sz="500" b="0" i="0" u="none" strike="noStrike" cap="none">
              <a:solidFill>
                <a:srgbClr val="999999"/>
              </a:solidFill>
              <a:latin typeface="Calibri"/>
              <a:ea typeface="Calibri"/>
              <a:cs typeface="Calibri"/>
              <a:sym typeface="Calibri"/>
            </a:endParaRPr>
          </a:p>
        </p:txBody>
      </p:sp>
      <p:sp>
        <p:nvSpPr>
          <p:cNvPr id="771" name="Google Shape;771;g62587293fc_0_16"/>
          <p:cNvSpPr txBox="1">
            <a:spLocks noGrp="1"/>
          </p:cNvSpPr>
          <p:nvPr>
            <p:ph type="title"/>
          </p:nvPr>
        </p:nvSpPr>
        <p:spPr>
          <a:xfrm>
            <a:off x="484275" y="-72199"/>
            <a:ext cx="7886700" cy="13257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US" b="1"/>
              <a:t>You</a:t>
            </a:r>
            <a:r>
              <a:rPr lang="en-US"/>
              <a:t> are a compelling </a:t>
            </a:r>
            <a:r>
              <a:rPr lang="en-US">
                <a:solidFill>
                  <a:srgbClr val="AA594F"/>
                </a:solidFill>
              </a:rPr>
              <a:t>protagonist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4" name="Google Shape;798;p37">
            <a:extLst>
              <a:ext uri="{FF2B5EF4-FFF2-40B4-BE49-F238E27FC236}">
                <a16:creationId xmlns:a16="http://schemas.microsoft.com/office/drawing/2014/main" id="{6E1ACC94-264C-4B37-8B32-15667838F81C}"/>
              </a:ext>
            </a:extLst>
          </p:cNvPr>
          <p:cNvSpPr txBox="1">
            <a:spLocks/>
          </p:cNvSpPr>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4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4400" b="1" dirty="0"/>
              <a:t>Develop an Elevator Pitch!</a:t>
            </a:r>
            <a:endParaRPr lang="en-US" b="1" dirty="0"/>
          </a:p>
        </p:txBody>
      </p:sp>
      <p:sp>
        <p:nvSpPr>
          <p:cNvPr id="5" name="Google Shape;800;p37">
            <a:extLst>
              <a:ext uri="{FF2B5EF4-FFF2-40B4-BE49-F238E27FC236}">
                <a16:creationId xmlns:a16="http://schemas.microsoft.com/office/drawing/2014/main" id="{1703386B-4A48-42FA-86A3-8FAB3D88E3FE}"/>
              </a:ext>
            </a:extLst>
          </p:cNvPr>
          <p:cNvSpPr txBox="1"/>
          <p:nvPr/>
        </p:nvSpPr>
        <p:spPr>
          <a:xfrm>
            <a:off x="750750" y="1345690"/>
            <a:ext cx="7764600" cy="19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Calibri"/>
                <a:ea typeface="Calibri"/>
                <a:cs typeface="Calibri"/>
                <a:sym typeface="Calibri"/>
              </a:rPr>
              <a:t>Split into pairs</a:t>
            </a:r>
          </a:p>
          <a:p>
            <a:pPr marL="0" marR="0" lvl="0" indent="0" algn="l" rtl="0">
              <a:lnSpc>
                <a:spcPct val="100000"/>
              </a:lnSpc>
              <a:spcBef>
                <a:spcPts val="0"/>
              </a:spcBef>
              <a:spcAft>
                <a:spcPts val="0"/>
              </a:spcAft>
              <a:buClr>
                <a:srgbClr val="000000"/>
              </a:buClr>
              <a:buSzPts val="2400"/>
              <a:buFont typeface="Arial"/>
              <a:buNone/>
            </a:pPr>
            <a:endParaRPr lang="en-US" sz="24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Explain your project to the other person, adapting the sentences you wrote earlier. The other person will time you and cut you off at 2 minutes. </a:t>
            </a: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Give each other feedback. Take the time to think about what your core message is.</a:t>
            </a: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Now repeat the activity- but you only have 1 minute</a:t>
            </a: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Now repeat – you only have 30 seconds</a:t>
            </a: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Now repeat- you only have 15 seconds</a:t>
            </a:r>
            <a:endParaRPr sz="2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7"/>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4400" b="1" i="0" u="none" strike="noStrike" cap="none" dirty="0">
                <a:solidFill>
                  <a:schemeClr val="dk1"/>
                </a:solidFill>
              </a:rPr>
              <a:t>Homework: </a:t>
            </a:r>
            <a:r>
              <a:rPr lang="en-US" b="1" dirty="0"/>
              <a:t>Storyboard</a:t>
            </a:r>
            <a:r>
              <a:rPr lang="en-US" sz="4400" b="1" i="0" u="none" strike="noStrike" cap="none" dirty="0">
                <a:solidFill>
                  <a:schemeClr val="dk1"/>
                </a:solidFill>
              </a:rPr>
              <a:t>!</a:t>
            </a:r>
            <a:endParaRPr b="1" dirty="0"/>
          </a:p>
        </p:txBody>
      </p:sp>
      <p:sp>
        <p:nvSpPr>
          <p:cNvPr id="799" name="Google Shape;799;p37"/>
          <p:cNvSpPr txBox="1">
            <a:spLocks noGrp="1"/>
          </p:cNvSpPr>
          <p:nvPr>
            <p:ph type="body" idx="1"/>
          </p:nvPr>
        </p:nvSpPr>
        <p:spPr>
          <a:xfrm>
            <a:off x="689825" y="3789975"/>
            <a:ext cx="7886700" cy="2553000"/>
          </a:xfrm>
          <a:prstGeom prst="rect">
            <a:avLst/>
          </a:prstGeom>
          <a:noFill/>
          <a:ln>
            <a:noFill/>
          </a:ln>
        </p:spPr>
        <p:txBody>
          <a:bodyPr spcFirstLastPara="1" wrap="square" lIns="91425" tIns="45700" rIns="91425" bIns="45700" anchor="t" anchorCtr="0">
            <a:noAutofit/>
          </a:bodyPr>
          <a:lstStyle/>
          <a:p>
            <a:pPr marL="228600" marR="0" lvl="0" indent="-203200" algn="l" rtl="0">
              <a:lnSpc>
                <a:spcPct val="15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Avoid jargon</a:t>
            </a:r>
            <a:endParaRPr sz="2400" b="0" i="0" u="none" strike="noStrike" cap="none" dirty="0">
              <a:solidFill>
                <a:schemeClr val="dk1"/>
              </a:solidFill>
              <a:latin typeface="Calibri"/>
              <a:ea typeface="Calibri"/>
              <a:cs typeface="Calibri"/>
              <a:sym typeface="Calibri"/>
            </a:endParaRPr>
          </a:p>
          <a:p>
            <a:pPr marL="228600" marR="0" lvl="0" indent="-203200" algn="l" rtl="0">
              <a:lnSpc>
                <a:spcPct val="150000"/>
              </a:lnSpc>
              <a:spcBef>
                <a:spcPts val="10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Use story format</a:t>
            </a:r>
            <a:endParaRPr sz="2400" b="0" i="0" u="none" strike="noStrike" cap="none" dirty="0">
              <a:solidFill>
                <a:schemeClr val="dk1"/>
              </a:solidFill>
              <a:latin typeface="Calibri"/>
              <a:ea typeface="Calibri"/>
              <a:cs typeface="Calibri"/>
              <a:sym typeface="Calibri"/>
            </a:endParaRPr>
          </a:p>
          <a:p>
            <a:pPr marL="228600" marR="0" lvl="0" indent="-203200" algn="l" rtl="0">
              <a:lnSpc>
                <a:spcPct val="150000"/>
              </a:lnSpc>
              <a:spcBef>
                <a:spcPts val="10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Distill information (could an analogy help?)</a:t>
            </a:r>
            <a:endParaRPr sz="2400" dirty="0"/>
          </a:p>
          <a:p>
            <a:pPr marL="228600" marR="0" lvl="0" indent="-203200" algn="l" rtl="0">
              <a:lnSpc>
                <a:spcPct val="150000"/>
              </a:lnSpc>
              <a:spcBef>
                <a:spcPts val="100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Remember to think of your audience! </a:t>
            </a:r>
            <a:endParaRPr sz="2400" dirty="0"/>
          </a:p>
          <a:p>
            <a:pPr marL="228600" marR="0" lvl="0" indent="-50800" algn="l" rtl="0">
              <a:lnSpc>
                <a:spcPct val="90000"/>
              </a:lnSpc>
              <a:spcBef>
                <a:spcPts val="1000"/>
              </a:spcBef>
              <a:spcAft>
                <a:spcPts val="0"/>
              </a:spcAft>
              <a:buClr>
                <a:schemeClr val="dk1"/>
              </a:buClr>
              <a:buSzPts val="2800"/>
              <a:buFont typeface="Arial"/>
              <a:buNone/>
            </a:pPr>
            <a:endParaRPr sz="2400" b="0" i="0" u="none" strike="noStrike" cap="none" dirty="0">
              <a:solidFill>
                <a:schemeClr val="dk1"/>
              </a:solidFill>
              <a:latin typeface="Calibri"/>
              <a:ea typeface="Calibri"/>
              <a:cs typeface="Calibri"/>
              <a:sym typeface="Calibri"/>
            </a:endParaRPr>
          </a:p>
        </p:txBody>
      </p:sp>
      <p:sp>
        <p:nvSpPr>
          <p:cNvPr id="800" name="Google Shape;800;p37"/>
          <p:cNvSpPr txBox="1"/>
          <p:nvPr/>
        </p:nvSpPr>
        <p:spPr>
          <a:xfrm>
            <a:off x="750750" y="1345690"/>
            <a:ext cx="7764600" cy="19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Calibri"/>
                <a:ea typeface="Calibri"/>
                <a:cs typeface="Calibri"/>
                <a:sym typeface="Calibri"/>
              </a:rPr>
              <a:t>1</a:t>
            </a:r>
            <a:r>
              <a:rPr lang="en-US" sz="2400" dirty="0">
                <a:latin typeface="Calibri"/>
                <a:ea typeface="Calibri"/>
                <a:cs typeface="Calibri"/>
                <a:sym typeface="Calibri"/>
              </a:rPr>
              <a:t>5</a:t>
            </a:r>
            <a:r>
              <a:rPr lang="en-US" sz="2400" b="0" i="0" u="none" strike="noStrike" cap="none" dirty="0">
                <a:solidFill>
                  <a:srgbClr val="000000"/>
                </a:solidFill>
                <a:latin typeface="Calibri"/>
                <a:ea typeface="Calibri"/>
                <a:cs typeface="Calibri"/>
                <a:sym typeface="Calibri"/>
              </a:rPr>
              <a:t> min to write</a:t>
            </a:r>
            <a:r>
              <a:rPr lang="en-US" sz="2400" dirty="0">
                <a:latin typeface="Calibri"/>
                <a:ea typeface="Calibri"/>
                <a:cs typeface="Calibri"/>
                <a:sym typeface="Calibri"/>
              </a:rPr>
              <a:t> the storyboard for a ~15 min presentation</a:t>
            </a:r>
            <a:r>
              <a:rPr lang="en-US" sz="2400" b="0" i="0" u="none" strike="noStrike" cap="none" dirty="0">
                <a:solidFill>
                  <a:srgbClr val="000000"/>
                </a:solidFill>
                <a:latin typeface="Calibri"/>
                <a:ea typeface="Calibri"/>
                <a:cs typeface="Calibri"/>
                <a:sym typeface="Calibri"/>
              </a:rPr>
              <a:t>. (can be </a:t>
            </a:r>
            <a:r>
              <a:rPr lang="en-US" sz="2400" dirty="0">
                <a:latin typeface="Calibri"/>
                <a:ea typeface="Calibri"/>
                <a:cs typeface="Calibri"/>
                <a:sym typeface="Calibri"/>
              </a:rPr>
              <a:t>1-2 sentences</a:t>
            </a:r>
            <a:r>
              <a:rPr lang="en-US" sz="2400" b="0" i="0" u="none" strike="noStrike" cap="none" dirty="0">
                <a:solidFill>
                  <a:srgbClr val="000000"/>
                </a:solidFill>
                <a:latin typeface="Calibri"/>
                <a:ea typeface="Calibri"/>
                <a:cs typeface="Calibri"/>
                <a:sym typeface="Calibri"/>
              </a:rPr>
              <a:t> in each box!)</a:t>
            </a: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latin typeface="Calibri"/>
                <a:ea typeface="Calibri"/>
                <a:cs typeface="Calibri"/>
                <a:sym typeface="Calibri"/>
              </a:rPr>
              <a:t>Create slides for your presentation and then practice it twice- once with someone in this group, once with a friend not working in this lab</a:t>
            </a:r>
            <a:endParaRPr sz="24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1"/>
          <p:cNvSpPr txBox="1">
            <a:spLocks noGrp="1"/>
          </p:cNvSpPr>
          <p:nvPr>
            <p:ph type="title"/>
          </p:nvPr>
        </p:nvSpPr>
        <p:spPr>
          <a:xfrm>
            <a:off x="628650" y="1131094"/>
            <a:ext cx="78867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Communicating Science Effectively </a:t>
            </a:r>
            <a:endParaRPr>
              <a:solidFill>
                <a:srgbClr val="33AFCE"/>
              </a:solidFill>
              <a:latin typeface="Arial"/>
              <a:ea typeface="Arial"/>
              <a:cs typeface="Arial"/>
              <a:sym typeface="Arial"/>
            </a:endParaRPr>
          </a:p>
        </p:txBody>
      </p:sp>
      <p:sp>
        <p:nvSpPr>
          <p:cNvPr id="425" name="Google Shape;425;p71"/>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317500">
              <a:spcBef>
                <a:spcPts val="800"/>
              </a:spcBef>
              <a:buSzPts val="1400"/>
              <a:buChar char="●"/>
            </a:pPr>
            <a:r>
              <a:rPr lang="en">
                <a:latin typeface="Arial"/>
                <a:ea typeface="Arial"/>
                <a:cs typeface="Arial"/>
                <a:sym typeface="Arial"/>
              </a:rPr>
              <a:t>Avoid Jargon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Font typeface="Arial"/>
              <a:buChar char="●"/>
            </a:pPr>
            <a:r>
              <a:rPr lang="en">
                <a:latin typeface="Arial"/>
                <a:ea typeface="Arial"/>
                <a:cs typeface="Arial"/>
                <a:sym typeface="Arial"/>
              </a:rPr>
              <a:t>Practice Distillation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Font typeface="Arial"/>
              <a:buChar char="●"/>
            </a:pPr>
            <a:r>
              <a:rPr lang="en">
                <a:latin typeface="Arial"/>
                <a:ea typeface="Arial"/>
                <a:cs typeface="Arial"/>
                <a:sym typeface="Arial"/>
              </a:rPr>
              <a:t>Utilize Storytelling</a:t>
            </a:r>
            <a:endParaRPr>
              <a:latin typeface="Arial"/>
              <a:ea typeface="Arial"/>
              <a:cs typeface="Arial"/>
              <a:sym typeface="Arial"/>
            </a:endParaRPr>
          </a:p>
          <a:p>
            <a:pPr indent="0">
              <a:spcBef>
                <a:spcPts val="800"/>
              </a:spcBef>
              <a:buNone/>
            </a:pPr>
            <a:endParaRPr>
              <a:latin typeface="Arial"/>
              <a:ea typeface="Arial"/>
              <a:cs typeface="Arial"/>
              <a:sym typeface="Arial"/>
            </a:endParaRPr>
          </a:p>
        </p:txBody>
      </p:sp>
      <p:sp>
        <p:nvSpPr>
          <p:cNvPr id="426" name="Google Shape;426;p71"/>
          <p:cNvSpPr/>
          <p:nvPr/>
        </p:nvSpPr>
        <p:spPr>
          <a:xfrm>
            <a:off x="4227413" y="2385249"/>
            <a:ext cx="4688100" cy="2789100"/>
          </a:xfrm>
          <a:custGeom>
            <a:avLst/>
            <a:gdLst/>
            <a:ahLst/>
            <a:cxnLst/>
            <a:rect l="l" t="t" r="r" b="b"/>
            <a:pathLst>
              <a:path w="120000" h="120000" extrusionOk="0">
                <a:moveTo>
                  <a:pt x="0" y="119514"/>
                </a:moveTo>
                <a:cubicBezTo>
                  <a:pt x="30240" y="59716"/>
                  <a:pt x="60480" y="-80"/>
                  <a:pt x="80480" y="0"/>
                </a:cubicBezTo>
                <a:cubicBezTo>
                  <a:pt x="100480" y="81"/>
                  <a:pt x="110240" y="60040"/>
                  <a:pt x="120000" y="120000"/>
                </a:cubicBezTo>
              </a:path>
            </a:pathLst>
          </a:custGeom>
          <a:no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buSzPts val="1800"/>
            </a:pPr>
            <a:endParaRPr sz="1800">
              <a:latin typeface="Calibri"/>
              <a:ea typeface="Calibri"/>
              <a:cs typeface="Calibri"/>
              <a:sym typeface="Calibri"/>
            </a:endParaRPr>
          </a:p>
        </p:txBody>
      </p:sp>
      <p:sp>
        <p:nvSpPr>
          <p:cNvPr id="427" name="Google Shape;427;p71"/>
          <p:cNvSpPr txBox="1"/>
          <p:nvPr/>
        </p:nvSpPr>
        <p:spPr>
          <a:xfrm>
            <a:off x="4736852" y="4588375"/>
            <a:ext cx="1462800" cy="2529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 Set-up/Hook </a:t>
            </a:r>
            <a:endParaRPr sz="1800"/>
          </a:p>
        </p:txBody>
      </p:sp>
      <p:sp>
        <p:nvSpPr>
          <p:cNvPr id="428" name="Google Shape;428;p71"/>
          <p:cNvSpPr txBox="1"/>
          <p:nvPr/>
        </p:nvSpPr>
        <p:spPr>
          <a:xfrm>
            <a:off x="6044877" y="3127325"/>
            <a:ext cx="1573800" cy="2529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Development</a:t>
            </a:r>
            <a:endParaRPr sz="1800"/>
          </a:p>
        </p:txBody>
      </p:sp>
      <p:sp>
        <p:nvSpPr>
          <p:cNvPr id="429" name="Google Shape;429;p71"/>
          <p:cNvSpPr txBox="1"/>
          <p:nvPr/>
        </p:nvSpPr>
        <p:spPr>
          <a:xfrm>
            <a:off x="7027025" y="2474875"/>
            <a:ext cx="808200" cy="2529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Climax</a:t>
            </a:r>
            <a:endParaRPr sz="1800"/>
          </a:p>
        </p:txBody>
      </p:sp>
      <p:sp>
        <p:nvSpPr>
          <p:cNvPr id="430" name="Google Shape;430;p71"/>
          <p:cNvSpPr txBox="1"/>
          <p:nvPr/>
        </p:nvSpPr>
        <p:spPr>
          <a:xfrm>
            <a:off x="7255051" y="4009950"/>
            <a:ext cx="1462800" cy="2529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Resolution</a:t>
            </a:r>
            <a:endParaRPr sz="1800"/>
          </a:p>
        </p:txBody>
      </p:sp>
      <p:sp>
        <p:nvSpPr>
          <p:cNvPr id="431" name="Google Shape;431;p71"/>
          <p:cNvSpPr txBox="1"/>
          <p:nvPr/>
        </p:nvSpPr>
        <p:spPr>
          <a:xfrm>
            <a:off x="6350549" y="5581275"/>
            <a:ext cx="904500" cy="354300"/>
          </a:xfrm>
          <a:prstGeom prst="rect">
            <a:avLst/>
          </a:prstGeom>
          <a:noFill/>
          <a:ln>
            <a:noFill/>
          </a:ln>
        </p:spPr>
        <p:txBody>
          <a:bodyPr spcFirstLastPara="1" wrap="square" lIns="91425" tIns="45700" rIns="91425" bIns="45700" anchor="t" anchorCtr="0">
            <a:noAutofit/>
          </a:bodyPr>
          <a:lstStyle/>
          <a:p>
            <a:pPr>
              <a:buSzPts val="3600"/>
            </a:pPr>
            <a:r>
              <a:rPr lang="en" sz="1800">
                <a:latin typeface="Calibri"/>
                <a:ea typeface="Calibri"/>
                <a:cs typeface="Calibri"/>
                <a:sym typeface="Calibri"/>
              </a:rPr>
              <a:t>Time</a:t>
            </a:r>
            <a:endParaRPr sz="1800"/>
          </a:p>
        </p:txBody>
      </p:sp>
      <p:sp>
        <p:nvSpPr>
          <p:cNvPr id="432" name="Google Shape;432;p71"/>
          <p:cNvSpPr txBox="1"/>
          <p:nvPr/>
        </p:nvSpPr>
        <p:spPr>
          <a:xfrm rot="-5400000">
            <a:off x="3556450" y="3531038"/>
            <a:ext cx="1515000" cy="351900"/>
          </a:xfrm>
          <a:prstGeom prst="rect">
            <a:avLst/>
          </a:prstGeom>
          <a:noFill/>
          <a:ln>
            <a:noFill/>
          </a:ln>
        </p:spPr>
        <p:txBody>
          <a:bodyPr spcFirstLastPara="1" wrap="square" lIns="91425" tIns="45700" rIns="91425" bIns="45700" anchor="t" anchorCtr="0">
            <a:noAutofit/>
          </a:bodyPr>
          <a:lstStyle/>
          <a:p>
            <a:pPr>
              <a:buSzPts val="3600"/>
            </a:pPr>
            <a:r>
              <a:rPr lang="en" sz="1800">
                <a:latin typeface="Calibri"/>
                <a:ea typeface="Calibri"/>
                <a:cs typeface="Calibri"/>
                <a:sym typeface="Calibri"/>
              </a:rPr>
              <a:t>Tension</a:t>
            </a:r>
            <a:endParaRPr sz="1800" b="1">
              <a:latin typeface="Calibri"/>
              <a:ea typeface="Calibri"/>
              <a:cs typeface="Calibri"/>
              <a:sym typeface="Calibri"/>
            </a:endParaRPr>
          </a:p>
        </p:txBody>
      </p:sp>
      <p:sp>
        <p:nvSpPr>
          <p:cNvPr id="433" name="Google Shape;433;p71"/>
          <p:cNvSpPr txBox="1"/>
          <p:nvPr/>
        </p:nvSpPr>
        <p:spPr>
          <a:xfrm>
            <a:off x="5358077" y="3782192"/>
            <a:ext cx="1998600" cy="4554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Complicating</a:t>
            </a:r>
            <a:r>
              <a:rPr lang="en" sz="1800">
                <a:solidFill>
                  <a:srgbClr val="FFFFFF"/>
                </a:solidFill>
                <a:latin typeface="Calibri"/>
                <a:ea typeface="Calibri"/>
                <a:cs typeface="Calibri"/>
                <a:sym typeface="Calibri"/>
              </a:rPr>
              <a:t> </a:t>
            </a:r>
            <a:endParaRPr sz="1800"/>
          </a:p>
          <a:p>
            <a:pPr>
              <a:buSzPts val="2400"/>
            </a:pPr>
            <a:r>
              <a:rPr lang="en" sz="1800">
                <a:latin typeface="Calibri"/>
                <a:ea typeface="Calibri"/>
                <a:cs typeface="Calibri"/>
                <a:sym typeface="Calibri"/>
              </a:rPr>
              <a:t>Action</a:t>
            </a:r>
            <a:endParaRPr sz="1800"/>
          </a:p>
        </p:txBody>
      </p:sp>
      <p:grpSp>
        <p:nvGrpSpPr>
          <p:cNvPr id="434" name="Google Shape;434;p71"/>
          <p:cNvGrpSpPr/>
          <p:nvPr/>
        </p:nvGrpSpPr>
        <p:grpSpPr>
          <a:xfrm>
            <a:off x="4238492" y="5009399"/>
            <a:ext cx="4677364" cy="438830"/>
            <a:chOff x="325120" y="5352365"/>
            <a:chExt cx="8590200" cy="800493"/>
          </a:xfrm>
        </p:grpSpPr>
        <p:cxnSp>
          <p:nvCxnSpPr>
            <p:cNvPr id="435" name="Google Shape;435;p71"/>
            <p:cNvCxnSpPr/>
            <p:nvPr/>
          </p:nvCxnSpPr>
          <p:spPr>
            <a:xfrm>
              <a:off x="31242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436" name="Google Shape;436;p71"/>
            <p:cNvCxnSpPr/>
            <p:nvPr/>
          </p:nvCxnSpPr>
          <p:spPr>
            <a:xfrm>
              <a:off x="6096000" y="5352365"/>
              <a:ext cx="0" cy="667500"/>
            </a:xfrm>
            <a:prstGeom prst="straightConnector1">
              <a:avLst/>
            </a:prstGeom>
            <a:noFill/>
            <a:ln w="19050" cap="flat" cmpd="sng">
              <a:solidFill>
                <a:srgbClr val="000000"/>
              </a:solidFill>
              <a:prstDash val="solid"/>
              <a:miter lim="800000"/>
              <a:headEnd type="none" w="sm" len="sm"/>
              <a:tailEnd type="none" w="sm" len="sm"/>
            </a:ln>
          </p:spPr>
        </p:cxnSp>
        <p:cxnSp>
          <p:nvCxnSpPr>
            <p:cNvPr id="437" name="Google Shape;437;p71"/>
            <p:cNvCxnSpPr/>
            <p:nvPr/>
          </p:nvCxnSpPr>
          <p:spPr>
            <a:xfrm>
              <a:off x="325120" y="5638800"/>
              <a:ext cx="8590200" cy="0"/>
            </a:xfrm>
            <a:prstGeom prst="straightConnector1">
              <a:avLst/>
            </a:prstGeom>
            <a:noFill/>
            <a:ln w="19050" cap="flat" cmpd="sng">
              <a:solidFill>
                <a:srgbClr val="000000"/>
              </a:solidFill>
              <a:prstDash val="solid"/>
              <a:miter lim="800000"/>
              <a:headEnd type="none" w="sm" len="sm"/>
              <a:tailEnd type="none" w="sm" len="sm"/>
            </a:ln>
          </p:spPr>
        </p:cxnSp>
        <p:sp>
          <p:nvSpPr>
            <p:cNvPr id="438" name="Google Shape;438;p71"/>
            <p:cNvSpPr txBox="1"/>
            <p:nvPr/>
          </p:nvSpPr>
          <p:spPr>
            <a:xfrm>
              <a:off x="1240468" y="5691158"/>
              <a:ext cx="1484400" cy="4617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Act I</a:t>
              </a:r>
              <a:endParaRPr sz="1800">
                <a:solidFill>
                  <a:srgbClr val="FFFFFF"/>
                </a:solidFill>
                <a:latin typeface="Calibri"/>
                <a:ea typeface="Calibri"/>
                <a:cs typeface="Calibri"/>
                <a:sym typeface="Calibri"/>
              </a:endParaRPr>
            </a:p>
          </p:txBody>
        </p:sp>
        <p:sp>
          <p:nvSpPr>
            <p:cNvPr id="439" name="Google Shape;439;p71"/>
            <p:cNvSpPr txBox="1"/>
            <p:nvPr/>
          </p:nvSpPr>
          <p:spPr>
            <a:xfrm>
              <a:off x="4341431" y="5691158"/>
              <a:ext cx="1484400" cy="4617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Act II</a:t>
              </a:r>
              <a:endParaRPr sz="1800">
                <a:solidFill>
                  <a:srgbClr val="FFFFFF"/>
                </a:solidFill>
                <a:latin typeface="Calibri"/>
                <a:ea typeface="Calibri"/>
                <a:cs typeface="Calibri"/>
                <a:sym typeface="Calibri"/>
              </a:endParaRPr>
            </a:p>
          </p:txBody>
        </p:sp>
        <p:sp>
          <p:nvSpPr>
            <p:cNvPr id="440" name="Google Shape;440;p71"/>
            <p:cNvSpPr txBox="1"/>
            <p:nvPr/>
          </p:nvSpPr>
          <p:spPr>
            <a:xfrm>
              <a:off x="7086618" y="5691158"/>
              <a:ext cx="1484400" cy="461700"/>
            </a:xfrm>
            <a:prstGeom prst="rect">
              <a:avLst/>
            </a:prstGeom>
            <a:noFill/>
            <a:ln>
              <a:noFill/>
            </a:ln>
          </p:spPr>
          <p:txBody>
            <a:bodyPr spcFirstLastPara="1" wrap="square" lIns="91425" tIns="45700" rIns="91425" bIns="45700" anchor="t" anchorCtr="0">
              <a:noAutofit/>
            </a:bodyPr>
            <a:lstStyle/>
            <a:p>
              <a:pPr>
                <a:buSzPts val="2400"/>
              </a:pPr>
              <a:r>
                <a:rPr lang="en" sz="1800">
                  <a:latin typeface="Calibri"/>
                  <a:ea typeface="Calibri"/>
                  <a:cs typeface="Calibri"/>
                  <a:sym typeface="Calibri"/>
                </a:rPr>
                <a:t>Act III</a:t>
              </a:r>
              <a:endParaRPr sz="1800">
                <a:solidFill>
                  <a:srgbClr val="FFFFFF"/>
                </a:solidFill>
                <a:latin typeface="Calibri"/>
                <a:ea typeface="Calibri"/>
                <a:cs typeface="Calibri"/>
                <a:sym typeface="Calibri"/>
              </a:endParaRPr>
            </a:p>
          </p:txBody>
        </p:sp>
      </p:grpSp>
      <p:cxnSp>
        <p:nvCxnSpPr>
          <p:cNvPr id="441" name="Google Shape;441;p71"/>
          <p:cNvCxnSpPr/>
          <p:nvPr/>
        </p:nvCxnSpPr>
        <p:spPr>
          <a:xfrm rot="10800000">
            <a:off x="4339558" y="2842742"/>
            <a:ext cx="0" cy="652500"/>
          </a:xfrm>
          <a:prstGeom prst="straightConnector1">
            <a:avLst/>
          </a:prstGeom>
          <a:noFill/>
          <a:ln w="12700" cap="flat" cmpd="sng">
            <a:solidFill>
              <a:srgbClr val="000000"/>
            </a:solidFill>
            <a:prstDash val="solid"/>
            <a:miter lim="800000"/>
            <a:headEnd type="none" w="sm" len="sm"/>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2"/>
          <p:cNvSpPr txBox="1">
            <a:spLocks noGrp="1"/>
          </p:cNvSpPr>
          <p:nvPr>
            <p:ph type="title"/>
          </p:nvPr>
        </p:nvSpPr>
        <p:spPr>
          <a:xfrm>
            <a:off x="628650" y="1131094"/>
            <a:ext cx="78867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Communicating Science Effectively </a:t>
            </a:r>
            <a:endParaRPr>
              <a:solidFill>
                <a:srgbClr val="33AFCE"/>
              </a:solidFill>
              <a:latin typeface="Arial"/>
              <a:ea typeface="Arial"/>
              <a:cs typeface="Arial"/>
              <a:sym typeface="Arial"/>
            </a:endParaRPr>
          </a:p>
        </p:txBody>
      </p:sp>
      <p:sp>
        <p:nvSpPr>
          <p:cNvPr id="447" name="Google Shape;447;p72"/>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317500">
              <a:spcBef>
                <a:spcPts val="800"/>
              </a:spcBef>
              <a:buSzPts val="1400"/>
              <a:buChar char="●"/>
            </a:pPr>
            <a:r>
              <a:rPr lang="en">
                <a:latin typeface="Arial"/>
                <a:ea typeface="Arial"/>
                <a:cs typeface="Arial"/>
                <a:sym typeface="Arial"/>
              </a:rPr>
              <a:t>Avoid Jargon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Font typeface="Arial"/>
              <a:buChar char="●"/>
            </a:pPr>
            <a:r>
              <a:rPr lang="en">
                <a:latin typeface="Arial"/>
                <a:ea typeface="Arial"/>
                <a:cs typeface="Arial"/>
                <a:sym typeface="Arial"/>
              </a:rPr>
              <a:t>Practice Distillation</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Font typeface="Arial"/>
              <a:buChar char="●"/>
            </a:pPr>
            <a:r>
              <a:rPr lang="en">
                <a:latin typeface="Arial"/>
                <a:ea typeface="Arial"/>
                <a:cs typeface="Arial"/>
                <a:sym typeface="Arial"/>
              </a:rPr>
              <a:t>Utilize Storytelling</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17500">
              <a:spcBef>
                <a:spcPts val="800"/>
              </a:spcBef>
              <a:buSzPts val="1400"/>
              <a:buChar char="●"/>
            </a:pPr>
            <a:r>
              <a:rPr lang="en">
                <a:latin typeface="Arial"/>
                <a:ea typeface="Arial"/>
                <a:cs typeface="Arial"/>
                <a:sym typeface="Arial"/>
              </a:rPr>
              <a:t>Be Prepared</a:t>
            </a:r>
            <a:endParaRPr>
              <a:latin typeface="Arial"/>
              <a:ea typeface="Arial"/>
              <a:cs typeface="Arial"/>
              <a:sym typeface="Arial"/>
            </a:endParaRPr>
          </a:p>
        </p:txBody>
      </p:sp>
      <p:pic>
        <p:nvPicPr>
          <p:cNvPr id="448" name="Google Shape;448;p72" descr="Image result for stretch"/>
          <p:cNvPicPr preferRelativeResize="0"/>
          <p:nvPr/>
        </p:nvPicPr>
        <p:blipFill rotWithShape="1">
          <a:blip r:embed="rId3">
            <a:alphaModFix/>
          </a:blip>
          <a:srcRect/>
          <a:stretch/>
        </p:blipFill>
        <p:spPr>
          <a:xfrm>
            <a:off x="4841876" y="2914651"/>
            <a:ext cx="3542899" cy="235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3"/>
          <p:cNvSpPr txBox="1">
            <a:spLocks noGrp="1"/>
          </p:cNvSpPr>
          <p:nvPr>
            <p:ph type="title"/>
          </p:nvPr>
        </p:nvSpPr>
        <p:spPr>
          <a:xfrm>
            <a:off x="286175" y="1131100"/>
            <a:ext cx="8601000" cy="994200"/>
          </a:xfrm>
          <a:prstGeom prst="rect">
            <a:avLst/>
          </a:prstGeom>
        </p:spPr>
        <p:txBody>
          <a:bodyPr spcFirstLastPara="1" wrap="square" lIns="68575" tIns="34275" rIns="68575" bIns="34275" anchor="ctr" anchorCtr="0">
            <a:noAutofit/>
          </a:bodyPr>
          <a:lstStyle/>
          <a:p>
            <a:pPr algn="ctr"/>
            <a:r>
              <a:rPr lang="en" b="1">
                <a:solidFill>
                  <a:srgbClr val="33AFCE"/>
                </a:solidFill>
                <a:latin typeface="Arial"/>
                <a:ea typeface="Arial"/>
                <a:cs typeface="Arial"/>
                <a:sym typeface="Arial"/>
              </a:rPr>
              <a:t>Responding to the Unexpected</a:t>
            </a:r>
            <a:endParaRPr>
              <a:solidFill>
                <a:srgbClr val="33AFCE"/>
              </a:solidFill>
              <a:latin typeface="Arial"/>
              <a:ea typeface="Arial"/>
              <a:cs typeface="Arial"/>
              <a:sym typeface="Arial"/>
            </a:endParaRPr>
          </a:p>
        </p:txBody>
      </p:sp>
      <p:sp>
        <p:nvSpPr>
          <p:cNvPr id="454" name="Google Shape;454;p73"/>
          <p:cNvSpPr txBox="1">
            <a:spLocks noGrp="1"/>
          </p:cNvSpPr>
          <p:nvPr>
            <p:ph type="body" idx="1"/>
          </p:nvPr>
        </p:nvSpPr>
        <p:spPr>
          <a:xfrm>
            <a:off x="628650" y="2473994"/>
            <a:ext cx="7886700" cy="3263400"/>
          </a:xfrm>
          <a:prstGeom prst="rect">
            <a:avLst/>
          </a:prstGeom>
        </p:spPr>
        <p:txBody>
          <a:bodyPr spcFirstLastPara="1" wrap="square" lIns="68575" tIns="34275" rIns="68575" bIns="34275" anchor="t" anchorCtr="0">
            <a:noAutofit/>
          </a:bodyPr>
          <a:lstStyle/>
          <a:p>
            <a:pPr indent="-381000">
              <a:spcBef>
                <a:spcPts val="800"/>
              </a:spcBef>
              <a:buSzPts val="2400"/>
              <a:buChar char="●"/>
            </a:pPr>
            <a:r>
              <a:rPr lang="en" sz="2400">
                <a:latin typeface="Arial"/>
                <a:ea typeface="Arial"/>
                <a:cs typeface="Arial"/>
                <a:sym typeface="Arial"/>
              </a:rPr>
              <a:t>Pause</a:t>
            </a:r>
            <a:endParaRPr sz="2400">
              <a:latin typeface="Arial"/>
              <a:ea typeface="Arial"/>
              <a:cs typeface="Arial"/>
              <a:sym typeface="Arial"/>
            </a:endParaRPr>
          </a:p>
          <a:p>
            <a:pPr lvl="1" indent="-317500">
              <a:spcBef>
                <a:spcPts val="0"/>
              </a:spcBef>
              <a:buSzPts val="1400"/>
              <a:buFont typeface="Arial"/>
              <a:buChar char="○"/>
            </a:pPr>
            <a:r>
              <a:rPr lang="en">
                <a:latin typeface="Arial"/>
                <a:ea typeface="Arial"/>
                <a:cs typeface="Arial"/>
                <a:sym typeface="Arial"/>
              </a:rPr>
              <a:t>Remember your goal(s)</a:t>
            </a:r>
            <a:endParaRPr>
              <a:latin typeface="Arial"/>
              <a:ea typeface="Arial"/>
              <a:cs typeface="Arial"/>
              <a:sym typeface="Arial"/>
            </a:endParaRPr>
          </a:p>
          <a:p>
            <a:pPr marL="0" indent="0">
              <a:spcBef>
                <a:spcPts val="800"/>
              </a:spcBef>
              <a:buNone/>
            </a:pPr>
            <a:endParaRPr>
              <a:latin typeface="Arial"/>
              <a:ea typeface="Arial"/>
              <a:cs typeface="Arial"/>
              <a:sym typeface="Arial"/>
            </a:endParaRPr>
          </a:p>
          <a:p>
            <a:pPr indent="-381000">
              <a:spcBef>
                <a:spcPts val="800"/>
              </a:spcBef>
              <a:buSzPts val="2400"/>
              <a:buFont typeface="Arial"/>
              <a:buChar char="●"/>
            </a:pPr>
            <a:r>
              <a:rPr lang="en" sz="2400">
                <a:latin typeface="Arial"/>
                <a:ea typeface="Arial"/>
                <a:cs typeface="Arial"/>
                <a:sym typeface="Arial"/>
              </a:rPr>
              <a:t>Listen</a:t>
            </a:r>
            <a:endParaRPr sz="2400">
              <a:latin typeface="Arial"/>
              <a:ea typeface="Arial"/>
              <a:cs typeface="Arial"/>
              <a:sym typeface="Arial"/>
            </a:endParaRPr>
          </a:p>
          <a:p>
            <a:pPr lvl="1" indent="-317500">
              <a:spcBef>
                <a:spcPts val="0"/>
              </a:spcBef>
              <a:buSzPts val="1400"/>
              <a:buFont typeface="Arial"/>
              <a:buChar char="○"/>
            </a:pPr>
            <a:r>
              <a:rPr lang="en">
                <a:latin typeface="Arial"/>
                <a:ea typeface="Arial"/>
                <a:cs typeface="Arial"/>
                <a:sym typeface="Arial"/>
              </a:rPr>
              <a:t>Learn about your audience</a:t>
            </a:r>
            <a:endParaRPr>
              <a:latin typeface="Arial"/>
              <a:ea typeface="Arial"/>
              <a:cs typeface="Arial"/>
              <a:sym typeface="Arial"/>
            </a:endParaRPr>
          </a:p>
          <a:p>
            <a:pPr marL="0" indent="0">
              <a:spcBef>
                <a:spcPts val="800"/>
              </a:spcBef>
              <a:buNone/>
            </a:pPr>
            <a:endParaRPr sz="2400">
              <a:latin typeface="Arial"/>
              <a:ea typeface="Arial"/>
              <a:cs typeface="Arial"/>
              <a:sym typeface="Arial"/>
            </a:endParaRPr>
          </a:p>
          <a:p>
            <a:pPr indent="-381000">
              <a:spcBef>
                <a:spcPts val="800"/>
              </a:spcBef>
              <a:buSzPts val="2400"/>
              <a:buFont typeface="Arial"/>
              <a:buChar char="●"/>
            </a:pPr>
            <a:r>
              <a:rPr lang="en" sz="2400">
                <a:latin typeface="Arial"/>
                <a:ea typeface="Arial"/>
                <a:cs typeface="Arial"/>
                <a:sym typeface="Arial"/>
              </a:rPr>
              <a:t>Adapt and respond using improvisation</a:t>
            </a:r>
            <a:endParaRPr sz="2400">
              <a:latin typeface="Arial"/>
              <a:ea typeface="Arial"/>
              <a:cs typeface="Arial"/>
              <a:sym typeface="Arial"/>
            </a:endParaRPr>
          </a:p>
          <a:p>
            <a:pPr lvl="1" indent="-317500">
              <a:spcBef>
                <a:spcPts val="0"/>
              </a:spcBef>
              <a:buSzPts val="1400"/>
              <a:buFont typeface="Arial"/>
              <a:buChar char="○"/>
            </a:pPr>
            <a:r>
              <a:rPr lang="en">
                <a:latin typeface="Arial"/>
                <a:ea typeface="Arial"/>
                <a:cs typeface="Arial"/>
                <a:sym typeface="Arial"/>
              </a:rPr>
              <a:t>Yes, and…</a:t>
            </a:r>
            <a:endParaRPr>
              <a:latin typeface="Arial"/>
              <a:ea typeface="Arial"/>
              <a:cs typeface="Arial"/>
              <a:sym typeface="Arial"/>
            </a:endParaRPr>
          </a:p>
          <a:p>
            <a:pPr marL="0" indent="0">
              <a:spcBef>
                <a:spcPts val="800"/>
              </a:spcBef>
              <a:buNone/>
            </a:pP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7b7d9c387f_0_101"/>
          <p:cNvSpPr txBox="1">
            <a:spLocks noGrp="1"/>
          </p:cNvSpPr>
          <p:nvPr>
            <p:ph type="title"/>
          </p:nvPr>
        </p:nvSpPr>
        <p:spPr>
          <a:xfrm>
            <a:off x="628650" y="365126"/>
            <a:ext cx="7886700" cy="1325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4400"/>
              <a:buFont typeface="Constantia"/>
              <a:buNone/>
            </a:pPr>
            <a:r>
              <a:rPr lang="en-US" b="1"/>
              <a:t>Today’s goal: Prepare for a 15 min talk </a:t>
            </a:r>
            <a:endParaRPr sz="4400" b="1" i="0" u="none" strike="noStrike" cap="none">
              <a:solidFill>
                <a:schemeClr val="dk1"/>
              </a:solidFill>
            </a:endParaRPr>
          </a:p>
        </p:txBody>
      </p:sp>
      <p:sp>
        <p:nvSpPr>
          <p:cNvPr id="205" name="Google Shape;205;g7b7d9c387f_0_101"/>
          <p:cNvSpPr txBox="1">
            <a:spLocks noGrp="1"/>
          </p:cNvSpPr>
          <p:nvPr>
            <p:ph type="body" idx="1"/>
          </p:nvPr>
        </p:nvSpPr>
        <p:spPr>
          <a:xfrm>
            <a:off x="628650" y="2232025"/>
            <a:ext cx="3886200" cy="394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accent3"/>
              </a:buClr>
              <a:buSzPts val="2800"/>
              <a:buFont typeface="Calibri"/>
              <a:buChar char="►"/>
            </a:pPr>
            <a:r>
              <a:rPr lang="en-US"/>
              <a:t>Jargon</a:t>
            </a:r>
            <a:endParaRPr/>
          </a:p>
          <a:p>
            <a:pPr marL="342900" marR="0" lvl="0" indent="-342900" algn="l" rtl="0">
              <a:lnSpc>
                <a:spcPct val="150000"/>
              </a:lnSpc>
              <a:spcBef>
                <a:spcPts val="1000"/>
              </a:spcBef>
              <a:spcAft>
                <a:spcPts val="0"/>
              </a:spcAft>
              <a:buClr>
                <a:schemeClr val="accent3"/>
              </a:buClr>
              <a:buSzPts val="2800"/>
              <a:buFont typeface="Calibri"/>
              <a:buChar char="►"/>
            </a:pPr>
            <a:r>
              <a:rPr lang="en-US"/>
              <a:t>Distillation</a:t>
            </a:r>
            <a:endParaRPr/>
          </a:p>
          <a:p>
            <a:pPr marL="342900" marR="0" lvl="0" indent="-342900" algn="l" rtl="0">
              <a:lnSpc>
                <a:spcPct val="150000"/>
              </a:lnSpc>
              <a:spcBef>
                <a:spcPts val="1000"/>
              </a:spcBef>
              <a:spcAft>
                <a:spcPts val="0"/>
              </a:spcAft>
              <a:buClr>
                <a:schemeClr val="accent3"/>
              </a:buClr>
              <a:buSzPts val="2800"/>
              <a:buFont typeface="Calibri"/>
              <a:buChar char="►"/>
            </a:pPr>
            <a:r>
              <a:rPr lang="en-US"/>
              <a:t>Storytelling</a:t>
            </a:r>
            <a:endParaRPr/>
          </a:p>
          <a:p>
            <a:pPr marL="342900" marR="0" lvl="0" indent="-342900" algn="l" rtl="0">
              <a:lnSpc>
                <a:spcPct val="150000"/>
              </a:lnSpc>
              <a:spcBef>
                <a:spcPts val="1000"/>
              </a:spcBef>
              <a:spcAft>
                <a:spcPts val="0"/>
              </a:spcAft>
              <a:buClr>
                <a:schemeClr val="accent3"/>
              </a:buClr>
              <a:buSzPts val="2800"/>
              <a:buFont typeface="Calibri"/>
              <a:buChar char="►"/>
            </a:pPr>
            <a:r>
              <a:rPr lang="en-US" sz="2800" i="0" u="none" strike="noStrike" cap="none">
                <a:solidFill>
                  <a:schemeClr val="dk1"/>
                </a:solidFill>
              </a:rPr>
              <a:t>Storyboar</a:t>
            </a:r>
            <a:r>
              <a:rPr lang="en-US"/>
              <a:t>d</a:t>
            </a:r>
            <a:endParaRPr/>
          </a:p>
        </p:txBody>
      </p:sp>
      <p:sp>
        <p:nvSpPr>
          <p:cNvPr id="206" name="Google Shape;206;g7b7d9c387f_0_101"/>
          <p:cNvSpPr/>
          <p:nvPr/>
        </p:nvSpPr>
        <p:spPr>
          <a:xfrm>
            <a:off x="628650" y="2232025"/>
            <a:ext cx="5845500" cy="659700"/>
          </a:xfrm>
          <a:prstGeom prst="rect">
            <a:avLst/>
          </a:prstGeom>
          <a:noFill/>
          <a:ln>
            <a:noFill/>
          </a:ln>
        </p:spPr>
        <p:txBody>
          <a:bodyPr spcFirstLastPara="1" wrap="square" lIns="91425" tIns="45700" rIns="91425" bIns="45700" anchor="t" anchorCtr="0">
            <a:noAutofit/>
          </a:bodyPr>
          <a:lstStyle/>
          <a:p>
            <a:pPr marL="342900" marR="0" lvl="0" indent="-165100" algn="l" rtl="0">
              <a:lnSpc>
                <a:spcPct val="150000"/>
              </a:lnSpc>
              <a:spcBef>
                <a:spcPts val="0"/>
              </a:spcBef>
              <a:spcAft>
                <a:spcPts val="0"/>
              </a:spcAft>
              <a:buClr>
                <a:schemeClr val="accent3"/>
              </a:buClr>
              <a:buSzPts val="2800"/>
              <a:buFont typeface="Arial"/>
              <a:buNone/>
            </a:pPr>
            <a:endParaRPr sz="2800" i="0" u="none" strike="noStrike" cap="none">
              <a:solidFill>
                <a:schemeClr val="dk1"/>
              </a:solidFill>
              <a:latin typeface="Calibri"/>
              <a:ea typeface="Calibri"/>
              <a:cs typeface="Calibri"/>
              <a:sym typeface="Calibri"/>
            </a:endParaRPr>
          </a:p>
        </p:txBody>
      </p:sp>
      <p:pic>
        <p:nvPicPr>
          <p:cNvPr id="207" name="Google Shape;207;g7b7d9c387f_0_101"/>
          <p:cNvPicPr preferRelativeResize="0">
            <a:picLocks noGrp="1"/>
          </p:cNvPicPr>
          <p:nvPr>
            <p:ph type="body" idx="2"/>
          </p:nvPr>
        </p:nvPicPr>
        <p:blipFill rotWithShape="1">
          <a:blip r:embed="rId3">
            <a:alphaModFix/>
          </a:blip>
          <a:srcRect l="13632" t="50355" r="15586" b="6343"/>
          <a:stretch/>
        </p:blipFill>
        <p:spPr>
          <a:xfrm>
            <a:off x="3651500" y="2013823"/>
            <a:ext cx="4987200" cy="353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6d1ee740b5_0_116"/>
          <p:cNvSpPr txBox="1">
            <a:spLocks noGrp="1"/>
          </p:cNvSpPr>
          <p:nvPr>
            <p:ph type="title"/>
          </p:nvPr>
        </p:nvSpPr>
        <p:spPr>
          <a:xfrm>
            <a:off x="628650" y="2766151"/>
            <a:ext cx="7886700" cy="13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Describe your research in a few sentences. (eg. hypothesis, main conclusion, driving question)</a:t>
            </a:r>
            <a:endParaRPr b="1"/>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4645</Words>
  <Application>Microsoft Office PowerPoint</Application>
  <PresentationFormat>On-screen Show (4:3)</PresentationFormat>
  <Paragraphs>498</Paragraphs>
  <Slides>49</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49</vt:i4>
      </vt:variant>
    </vt:vector>
  </HeadingPairs>
  <TitlesOfParts>
    <vt:vector size="56" baseType="lpstr">
      <vt:lpstr>Arial</vt:lpstr>
      <vt:lpstr>Constantia</vt:lpstr>
      <vt:lpstr>Times New Roman</vt:lpstr>
      <vt:lpstr>Calibri</vt:lpstr>
      <vt:lpstr>Source Sans Pro</vt:lpstr>
      <vt:lpstr>Office Theme</vt:lpstr>
      <vt:lpstr>Office Theme</vt:lpstr>
      <vt:lpstr>Fundamental Skills and Strategies</vt:lpstr>
      <vt:lpstr>Communicating Science Effectively </vt:lpstr>
      <vt:lpstr>Communicating Science Effectively </vt:lpstr>
      <vt:lpstr>Communicating Science Effectively </vt:lpstr>
      <vt:lpstr>Communicating Science Effectively </vt:lpstr>
      <vt:lpstr>Communicating Science Effectively </vt:lpstr>
      <vt:lpstr>Responding to the Unexpected</vt:lpstr>
      <vt:lpstr>Today’s goal: Prepare for a 15 min talk </vt:lpstr>
      <vt:lpstr>Describe your research in a few sentences. (eg. hypothesis, main conclusion, driving question)</vt:lpstr>
      <vt:lpstr>Why is this useful?</vt:lpstr>
      <vt:lpstr>Jargon</vt:lpstr>
      <vt:lpstr>Types of Jargon</vt:lpstr>
      <vt:lpstr>Technical Terms</vt:lpstr>
      <vt:lpstr>Units and Equations</vt:lpstr>
      <vt:lpstr>Multiple Meaning</vt:lpstr>
      <vt:lpstr>Why do scientists use jargon when talking to other scientists?</vt:lpstr>
      <vt:lpstr>Why do scientists use jargon when talking to the public?</vt:lpstr>
      <vt:lpstr>It’s okay to use jargon…          …if you do it right.</vt:lpstr>
      <vt:lpstr>Say it another way.</vt:lpstr>
      <vt:lpstr>Tools to identify jargon</vt:lpstr>
      <vt:lpstr>Activity #2: Jargon</vt:lpstr>
      <vt:lpstr>PowerPoint Presentation</vt:lpstr>
      <vt:lpstr>What is distillation?</vt:lpstr>
      <vt:lpstr>Distilling vs. Dumbing Down</vt:lpstr>
      <vt:lpstr>Distilling vs. Dumbing Down</vt:lpstr>
      <vt:lpstr>Distillation &amp; Knowing Your Audience</vt:lpstr>
      <vt:lpstr>What makes analogies a powerful tool?</vt:lpstr>
      <vt:lpstr>Activity #3: Analogy Surprise</vt:lpstr>
      <vt:lpstr>PowerPoint Presentation</vt:lpstr>
      <vt:lpstr>Storytelling</vt:lpstr>
      <vt:lpstr>PowerPoint Presentation</vt:lpstr>
      <vt:lpstr>Typical Science Format</vt:lpstr>
      <vt:lpstr>Where is the 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Science Format</vt:lpstr>
      <vt:lpstr>Science is storytelling!</vt:lpstr>
      <vt:lpstr>PowerPoint Presentation</vt:lpstr>
      <vt:lpstr>Title: Designing a binder to a targe</vt:lpstr>
      <vt:lpstr>Another element of every story: a protagonist</vt:lpstr>
      <vt:lpstr>Identifying your protagonist</vt:lpstr>
      <vt:lpstr>You are a compelling protagonist</vt:lpstr>
      <vt:lpstr>PowerPoint Presentation</vt:lpstr>
      <vt:lpstr>Homework: Storyboard!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 Skills and Strategies</dc:title>
  <dc:creator>Jacob</dc:creator>
  <cp:lastModifiedBy>Jacob O'Connor</cp:lastModifiedBy>
  <cp:revision>4</cp:revision>
  <dcterms:modified xsi:type="dcterms:W3CDTF">2021-02-05T02:02:50Z</dcterms:modified>
</cp:coreProperties>
</file>